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5.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6.xml" ContentType="application/vnd.openxmlformats-officedocument.presentationml.notesSlide+xml"/>
  <Override PartName="/ppt/charts/chart5.xml" ContentType="application/vnd.openxmlformats-officedocument.drawingml.chart+xml"/>
  <Override PartName="/ppt/drawings/drawing5.xml" ContentType="application/vnd.openxmlformats-officedocument.drawingml.chartshapes+xml"/>
  <Override PartName="/ppt/notesSlides/notesSlide7.xml" ContentType="application/vnd.openxmlformats-officedocument.presentationml.notesSlide+xml"/>
  <Override PartName="/ppt/charts/chart6.xml" ContentType="application/vnd.openxmlformats-officedocument.drawingml.chart+xml"/>
  <Override PartName="/ppt/drawings/drawing6.xml" ContentType="application/vnd.openxmlformats-officedocument.drawingml.chartshapes+xml"/>
  <Override PartName="/ppt/notesSlides/notesSlide8.xml" ContentType="application/vnd.openxmlformats-officedocument.presentationml.notesSlide+xml"/>
  <Override PartName="/ppt/charts/chart7.xml" ContentType="application/vnd.openxmlformats-officedocument.drawingml.chart+xml"/>
  <Override PartName="/ppt/drawings/drawing7.xml" ContentType="application/vnd.openxmlformats-officedocument.drawingml.chartshapes+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drawings/drawing8.xml" ContentType="application/vnd.openxmlformats-officedocument.drawingml.chartshapes+xml"/>
  <Override PartName="/ppt/notesSlides/notesSlide10.xml" ContentType="application/vnd.openxmlformats-officedocument.presentationml.notesSlide+xml"/>
  <Override PartName="/ppt/charts/chart10.xml" ContentType="application/vnd.openxmlformats-officedocument.drawingml.chart+xml"/>
  <Override PartName="/ppt/drawings/drawing9.xml" ContentType="application/vnd.openxmlformats-officedocument.drawingml.chartshapes+xml"/>
  <Override PartName="/ppt/notesSlides/notesSlide11.xml" ContentType="application/vnd.openxmlformats-officedocument.presentationml.notesSlide+xml"/>
  <Override PartName="/ppt/charts/chart11.xml" ContentType="application/vnd.openxmlformats-officedocument.drawingml.chart+xml"/>
  <Override PartName="/ppt/drawings/drawing10.xml" ContentType="application/vnd.openxmlformats-officedocument.drawingml.chartshapes+xml"/>
  <Override PartName="/ppt/notesSlides/notesSlide12.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drawings/drawing11.xml" ContentType="application/vnd.openxmlformats-officedocument.drawingml.chartshapes+xml"/>
  <Override PartName="/ppt/charts/chart14.xml" ContentType="application/vnd.openxmlformats-officedocument.drawingml.chart+xml"/>
  <Override PartName="/ppt/drawings/drawing12.xml" ContentType="application/vnd.openxmlformats-officedocument.drawingml.chartshapes+xml"/>
  <Override PartName="/ppt/charts/chart15.xml" ContentType="application/vnd.openxmlformats-officedocument.drawingml.chart+xml"/>
  <Override PartName="/ppt/drawings/drawing13.xml" ContentType="application/vnd.openxmlformats-officedocument.drawingml.chartshapes+xml"/>
  <Override PartName="/ppt/notesSlides/notesSlide13.xml" ContentType="application/vnd.openxmlformats-officedocument.presentationml.notesSlide+xml"/>
  <Override PartName="/ppt/charts/chart16.xml" ContentType="application/vnd.openxmlformats-officedocument.drawingml.chart+xml"/>
  <Override PartName="/ppt/charts/chart17.xml" ContentType="application/vnd.openxmlformats-officedocument.drawingml.chart+xml"/>
  <Override PartName="/ppt/drawings/drawing14.xml" ContentType="application/vnd.openxmlformats-officedocument.drawingml.chartshapes+xml"/>
  <Override PartName="/ppt/charts/chart18.xml" ContentType="application/vnd.openxmlformats-officedocument.drawingml.chart+xml"/>
  <Override PartName="/ppt/drawings/drawing15.xml" ContentType="application/vnd.openxmlformats-officedocument.drawingml.chartshapes+xml"/>
  <Override PartName="/ppt/charts/chart19.xml" ContentType="application/vnd.openxmlformats-officedocument.drawingml.chart+xml"/>
  <Override PartName="/ppt/drawings/drawing16.xml" ContentType="application/vnd.openxmlformats-officedocument.drawingml.chartshapes+xml"/>
  <Override PartName="/ppt/notesSlides/notesSlide14.xml" ContentType="application/vnd.openxmlformats-officedocument.presentationml.notesSlide+xml"/>
  <Override PartName="/ppt/charts/chart20.xml" ContentType="application/vnd.openxmlformats-officedocument.drawingml.chart+xml"/>
  <Override PartName="/ppt/drawings/drawing17.xml" ContentType="application/vnd.openxmlformats-officedocument.drawingml.chartshapes+xml"/>
  <Override PartName="/ppt/charts/chart21.xml" ContentType="application/vnd.openxmlformats-officedocument.drawingml.chart+xml"/>
  <Override PartName="/ppt/notesSlides/notesSlide15.xml" ContentType="application/vnd.openxmlformats-officedocument.presentationml.notesSlide+xml"/>
  <Override PartName="/ppt/charts/chart22.xml" ContentType="application/vnd.openxmlformats-officedocument.drawingml.chart+xml"/>
  <Override PartName="/ppt/drawings/drawing18.xml" ContentType="application/vnd.openxmlformats-officedocument.drawingml.chartshapes+xml"/>
  <Override PartName="/ppt/charts/chart23.xml" ContentType="application/vnd.openxmlformats-officedocument.drawingml.chart+xml"/>
  <Override PartName="/ppt/notesSlides/notesSlide16.xml" ContentType="application/vnd.openxmlformats-officedocument.presentationml.notesSlide+xml"/>
  <Override PartName="/ppt/charts/chart24.xml" ContentType="application/vnd.openxmlformats-officedocument.drawingml.chart+xml"/>
  <Override PartName="/ppt/drawings/drawing19.xml" ContentType="application/vnd.openxmlformats-officedocument.drawingml.chartshapes+xml"/>
  <Override PartName="/ppt/notesSlides/notesSlide17.xml" ContentType="application/vnd.openxmlformats-officedocument.presentationml.notesSlide+xml"/>
  <Override PartName="/ppt/charts/chart25.xml" ContentType="application/vnd.openxmlformats-officedocument.drawingml.chart+xml"/>
  <Override PartName="/ppt/drawings/drawing20.xml" ContentType="application/vnd.openxmlformats-officedocument.drawingml.chartshapes+xml"/>
  <Override PartName="/ppt/notesSlides/notesSlide18.xml" ContentType="application/vnd.openxmlformats-officedocument.presentationml.notesSlide+xml"/>
  <Override PartName="/ppt/charts/chart26.xml" ContentType="application/vnd.openxmlformats-officedocument.drawingml.chart+xml"/>
  <Override PartName="/ppt/notesSlides/notesSlide19.xml" ContentType="application/vnd.openxmlformats-officedocument.presentationml.notesSlide+xml"/>
  <Override PartName="/ppt/charts/chart27.xml" ContentType="application/vnd.openxmlformats-officedocument.drawingml.chart+xml"/>
  <Override PartName="/ppt/drawings/drawing21.xml" ContentType="application/vnd.openxmlformats-officedocument.drawingml.chartshape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28.xml" ContentType="application/vnd.openxmlformats-officedocument.drawingml.chart+xml"/>
  <Override PartName="/ppt/drawings/drawing22.xml" ContentType="application/vnd.openxmlformats-officedocument.drawingml.chartshapes+xml"/>
  <Override PartName="/ppt/charts/chart29.xml" ContentType="application/vnd.openxmlformats-officedocument.drawingml.chart+xml"/>
  <Override PartName="/ppt/drawings/drawing23.xml" ContentType="application/vnd.openxmlformats-officedocument.drawingml.chartshapes+xml"/>
  <Override PartName="/ppt/charts/chart30.xml" ContentType="application/vnd.openxmlformats-officedocument.drawingml.chart+xml"/>
  <Override PartName="/ppt/drawings/drawing24.xml" ContentType="application/vnd.openxmlformats-officedocument.drawingml.chartshapes+xml"/>
  <Override PartName="/ppt/charts/chart31.xml" ContentType="application/vnd.openxmlformats-officedocument.drawingml.chart+xml"/>
  <Override PartName="/ppt/drawings/drawing25.xml" ContentType="application/vnd.openxmlformats-officedocument.drawingml.chartshapes+xml"/>
  <Override PartName="/ppt/notesSlides/notesSlide23.xml" ContentType="application/vnd.openxmlformats-officedocument.presentationml.notesSlide+xml"/>
  <Override PartName="/ppt/charts/chart32.xml" ContentType="application/vnd.openxmlformats-officedocument.drawingml.chart+xml"/>
  <Override PartName="/ppt/drawings/drawing26.xml" ContentType="application/vnd.openxmlformats-officedocument.drawingml.chartshapes+xml"/>
  <Override PartName="/ppt/charts/chart33.xml" ContentType="application/vnd.openxmlformats-officedocument.drawingml.chart+xml"/>
  <Override PartName="/ppt/drawings/drawing27.xml" ContentType="application/vnd.openxmlformats-officedocument.drawingml.chartshapes+xml"/>
  <Override PartName="/ppt/notesSlides/notesSlide24.xml" ContentType="application/vnd.openxmlformats-officedocument.presentationml.notesSlide+xml"/>
  <Override PartName="/ppt/charts/chart34.xml" ContentType="application/vnd.openxmlformats-officedocument.drawingml.chart+xml"/>
  <Override PartName="/ppt/drawings/drawing28.xml" ContentType="application/vnd.openxmlformats-officedocument.drawingml.chartshapes+xml"/>
  <Override PartName="/ppt/charts/chart35.xml" ContentType="application/vnd.openxmlformats-officedocument.drawingml.chart+xml"/>
  <Override PartName="/ppt/notesSlides/notesSlide25.xml" ContentType="application/vnd.openxmlformats-officedocument.presentationml.notesSlide+xml"/>
  <Override PartName="/ppt/charts/chart36.xml" ContentType="application/vnd.openxmlformats-officedocument.drawingml.chart+xml"/>
  <Override PartName="/ppt/drawings/drawing29.xml" ContentType="application/vnd.openxmlformats-officedocument.drawingml.chartshapes+xml"/>
  <Override PartName="/ppt/notesSlides/notesSlide26.xml" ContentType="application/vnd.openxmlformats-officedocument.presentationml.notesSlide+xml"/>
  <Override PartName="/ppt/charts/chart37.xml" ContentType="application/vnd.openxmlformats-officedocument.drawingml.chart+xml"/>
  <Override PartName="/ppt/drawings/drawing30.xml" ContentType="application/vnd.openxmlformats-officedocument.drawingml.chartshapes+xml"/>
  <Override PartName="/ppt/notesSlides/notesSlide27.xml" ContentType="application/vnd.openxmlformats-officedocument.presentationml.notesSlide+xml"/>
  <Override PartName="/ppt/charts/chart38.xml" ContentType="application/vnd.openxmlformats-officedocument.drawingml.chart+xml"/>
  <Override PartName="/ppt/drawings/drawing31.xml" ContentType="application/vnd.openxmlformats-officedocument.drawingml.chartshape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2" r:id="rId2"/>
    <p:sldMasterId id="2147483667" r:id="rId3"/>
  </p:sldMasterIdLst>
  <p:notesMasterIdLst>
    <p:notesMasterId r:id="rId40"/>
  </p:notesMasterIdLst>
  <p:handoutMasterIdLst>
    <p:handoutMasterId r:id="rId41"/>
  </p:handoutMasterIdLst>
  <p:sldIdLst>
    <p:sldId id="723" r:id="rId4"/>
    <p:sldId id="521" r:id="rId5"/>
    <p:sldId id="501" r:id="rId6"/>
    <p:sldId id="696" r:id="rId7"/>
    <p:sldId id="697" r:id="rId8"/>
    <p:sldId id="731" r:id="rId9"/>
    <p:sldId id="732" r:id="rId10"/>
    <p:sldId id="733" r:id="rId11"/>
    <p:sldId id="738" r:id="rId12"/>
    <p:sldId id="739" r:id="rId13"/>
    <p:sldId id="740" r:id="rId14"/>
    <p:sldId id="741" r:id="rId15"/>
    <p:sldId id="742" r:id="rId16"/>
    <p:sldId id="743" r:id="rId17"/>
    <p:sldId id="744" r:id="rId18"/>
    <p:sldId id="746" r:id="rId19"/>
    <p:sldId id="747" r:id="rId20"/>
    <p:sldId id="749" r:id="rId21"/>
    <p:sldId id="766" r:id="rId22"/>
    <p:sldId id="757" r:id="rId23"/>
    <p:sldId id="754" r:id="rId24"/>
    <p:sldId id="763" r:id="rId25"/>
    <p:sldId id="700" r:id="rId26"/>
    <p:sldId id="760" r:id="rId27"/>
    <p:sldId id="758" r:id="rId28"/>
    <p:sldId id="759" r:id="rId29"/>
    <p:sldId id="765" r:id="rId30"/>
    <p:sldId id="764" r:id="rId31"/>
    <p:sldId id="710" r:id="rId32"/>
    <p:sldId id="761" r:id="rId33"/>
    <p:sldId id="762" r:id="rId34"/>
    <p:sldId id="506" r:id="rId35"/>
    <p:sldId id="507" r:id="rId36"/>
    <p:sldId id="726" r:id="rId37"/>
    <p:sldId id="727" r:id="rId38"/>
    <p:sldId id="679" r:id="rId39"/>
  </p:sldIdLst>
  <p:sldSz cx="14630400" cy="8229600"/>
  <p:notesSz cx="7010400" cy="9296400"/>
  <p:defaultTextStyle>
    <a:defPPr>
      <a:defRPr lang="en-US"/>
    </a:defPPr>
    <a:lvl1pPr algn="l" defTabSz="1304860" rtl="0" fontAlgn="base">
      <a:spcBef>
        <a:spcPct val="0"/>
      </a:spcBef>
      <a:spcAft>
        <a:spcPct val="0"/>
      </a:spcAft>
      <a:defRPr sz="2600" kern="1200">
        <a:solidFill>
          <a:schemeClr val="tx1"/>
        </a:solidFill>
        <a:latin typeface="Arial" charset="0"/>
        <a:ea typeface="ＭＳ Ｐゴシック" charset="0"/>
        <a:cs typeface="ＭＳ Ｐゴシック" charset="0"/>
      </a:defRPr>
    </a:lvl1pPr>
    <a:lvl2pPr marL="652430" indent="-195253" algn="l" defTabSz="1304860" rtl="0" fontAlgn="base">
      <a:spcBef>
        <a:spcPct val="0"/>
      </a:spcBef>
      <a:spcAft>
        <a:spcPct val="0"/>
      </a:spcAft>
      <a:defRPr sz="2600" kern="1200">
        <a:solidFill>
          <a:schemeClr val="tx1"/>
        </a:solidFill>
        <a:latin typeface="Arial" charset="0"/>
        <a:ea typeface="ＭＳ Ｐゴシック" charset="0"/>
        <a:cs typeface="ＭＳ Ｐゴシック" charset="0"/>
      </a:defRPr>
    </a:lvl2pPr>
    <a:lvl3pPr marL="1304860" indent="-390506" algn="l" defTabSz="1304860" rtl="0" fontAlgn="base">
      <a:spcBef>
        <a:spcPct val="0"/>
      </a:spcBef>
      <a:spcAft>
        <a:spcPct val="0"/>
      </a:spcAft>
      <a:defRPr sz="2600" kern="1200">
        <a:solidFill>
          <a:schemeClr val="tx1"/>
        </a:solidFill>
        <a:latin typeface="Arial" charset="0"/>
        <a:ea typeface="ＭＳ Ｐゴシック" charset="0"/>
        <a:cs typeface="ＭＳ Ｐゴシック" charset="0"/>
      </a:defRPr>
    </a:lvl3pPr>
    <a:lvl4pPr marL="1958878" indent="-587346" algn="l" defTabSz="1304860" rtl="0" fontAlgn="base">
      <a:spcBef>
        <a:spcPct val="0"/>
      </a:spcBef>
      <a:spcAft>
        <a:spcPct val="0"/>
      </a:spcAft>
      <a:defRPr sz="2600" kern="1200">
        <a:solidFill>
          <a:schemeClr val="tx1"/>
        </a:solidFill>
        <a:latin typeface="Arial" charset="0"/>
        <a:ea typeface="ＭＳ Ｐゴシック" charset="0"/>
        <a:cs typeface="ＭＳ Ｐゴシック" charset="0"/>
      </a:defRPr>
    </a:lvl4pPr>
    <a:lvl5pPr marL="2611308" indent="-782599" algn="l" defTabSz="1304860" rtl="0" fontAlgn="base">
      <a:spcBef>
        <a:spcPct val="0"/>
      </a:spcBef>
      <a:spcAft>
        <a:spcPct val="0"/>
      </a:spcAft>
      <a:defRPr sz="2600" kern="1200">
        <a:solidFill>
          <a:schemeClr val="tx1"/>
        </a:solidFill>
        <a:latin typeface="Arial" charset="0"/>
        <a:ea typeface="ＭＳ Ｐゴシック" charset="0"/>
        <a:cs typeface="ＭＳ Ｐゴシック" charset="0"/>
      </a:defRPr>
    </a:lvl5pPr>
    <a:lvl6pPr marL="2285886" algn="l" defTabSz="457177" rtl="0" eaLnBrk="1" latinLnBrk="0" hangingPunct="1">
      <a:defRPr sz="2600" kern="1200">
        <a:solidFill>
          <a:schemeClr val="tx1"/>
        </a:solidFill>
        <a:latin typeface="Arial" charset="0"/>
        <a:ea typeface="ＭＳ Ｐゴシック" charset="0"/>
        <a:cs typeface="ＭＳ Ｐゴシック" charset="0"/>
      </a:defRPr>
    </a:lvl6pPr>
    <a:lvl7pPr marL="2743063" algn="l" defTabSz="457177" rtl="0" eaLnBrk="1" latinLnBrk="0" hangingPunct="1">
      <a:defRPr sz="2600" kern="1200">
        <a:solidFill>
          <a:schemeClr val="tx1"/>
        </a:solidFill>
        <a:latin typeface="Arial" charset="0"/>
        <a:ea typeface="ＭＳ Ｐゴシック" charset="0"/>
        <a:cs typeface="ＭＳ Ｐゴシック" charset="0"/>
      </a:defRPr>
    </a:lvl7pPr>
    <a:lvl8pPr marL="3200240" algn="l" defTabSz="457177" rtl="0" eaLnBrk="1" latinLnBrk="0" hangingPunct="1">
      <a:defRPr sz="2600" kern="1200">
        <a:solidFill>
          <a:schemeClr val="tx1"/>
        </a:solidFill>
        <a:latin typeface="Arial" charset="0"/>
        <a:ea typeface="ＭＳ Ｐゴシック" charset="0"/>
        <a:cs typeface="ＭＳ Ｐゴシック" charset="0"/>
      </a:defRPr>
    </a:lvl8pPr>
    <a:lvl9pPr marL="3657417" algn="l" defTabSz="457177" rtl="0" eaLnBrk="1" latinLnBrk="0" hangingPunct="1">
      <a:defRPr sz="26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592">
          <p15:clr>
            <a:srgbClr val="A4A3A4"/>
          </p15:clr>
        </p15:guide>
        <p15:guide id="2" pos="4608">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A249"/>
    <a:srgbClr val="4D25F7"/>
    <a:srgbClr val="3208E6"/>
    <a:srgbClr val="E329A5"/>
    <a:srgbClr val="92981B"/>
    <a:srgbClr val="424143"/>
    <a:srgbClr val="B5B317"/>
    <a:srgbClr val="4F408E"/>
    <a:srgbClr val="F7921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56" autoAdjust="0"/>
    <p:restoredTop sz="92985" autoAdjust="0"/>
  </p:normalViewPr>
  <p:slideViewPr>
    <p:cSldViewPr snapToGrid="0" showGuides="1">
      <p:cViewPr varScale="1">
        <p:scale>
          <a:sx n="73" d="100"/>
          <a:sy n="73" d="100"/>
        </p:scale>
        <p:origin x="54" y="330"/>
      </p:cViewPr>
      <p:guideLst>
        <p:guide orient="horz" pos="2592"/>
        <p:guide pos="460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8730"/>
    </p:cViewPr>
  </p:sorterViewPr>
  <p:notesViewPr>
    <p:cSldViewPr snapToGrid="0">
      <p:cViewPr varScale="1">
        <p:scale>
          <a:sx n="88" d="100"/>
          <a:sy n="88" d="100"/>
        </p:scale>
        <p:origin x="-3108"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14.xml"/><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15.xml"/><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2" Type="http://schemas.openxmlformats.org/officeDocument/2006/relationships/chartUserShapes" Target="../drawings/drawing16.xml"/><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2" Type="http://schemas.openxmlformats.org/officeDocument/2006/relationships/chartUserShapes" Target="../drawings/drawing17.xml"/><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2" Type="http://schemas.openxmlformats.org/officeDocument/2006/relationships/chartUserShapes" Target="../drawings/drawing18.xml"/><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2" Type="http://schemas.openxmlformats.org/officeDocument/2006/relationships/chartUserShapes" Target="../drawings/drawing19.xml"/><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2" Type="http://schemas.openxmlformats.org/officeDocument/2006/relationships/chartUserShapes" Target="../drawings/drawing20.xml"/><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2" Type="http://schemas.openxmlformats.org/officeDocument/2006/relationships/chartUserShapes" Target="../drawings/drawing21.xml"/><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2" Type="http://schemas.openxmlformats.org/officeDocument/2006/relationships/chartUserShapes" Target="../drawings/drawing22.xml"/><Relationship Id="rId1" Type="http://schemas.openxmlformats.org/officeDocument/2006/relationships/package" Target="../embeddings/Microsoft_Excel_Worksheet27.xlsx"/></Relationships>
</file>

<file path=ppt/charts/_rels/chart29.xml.rels><?xml version="1.0" encoding="UTF-8" standalone="yes"?>
<Relationships xmlns="http://schemas.openxmlformats.org/package/2006/relationships"><Relationship Id="rId2" Type="http://schemas.openxmlformats.org/officeDocument/2006/relationships/chartUserShapes" Target="../drawings/drawing23.xml"/><Relationship Id="rId1" Type="http://schemas.openxmlformats.org/officeDocument/2006/relationships/package" Target="../embeddings/Microsoft_Excel_Worksheet28.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2" Type="http://schemas.openxmlformats.org/officeDocument/2006/relationships/chartUserShapes" Target="../drawings/drawing24.xml"/><Relationship Id="rId1" Type="http://schemas.openxmlformats.org/officeDocument/2006/relationships/package" Target="../embeddings/Microsoft_Excel_Worksheet29.xlsx"/></Relationships>
</file>

<file path=ppt/charts/_rels/chart31.xml.rels><?xml version="1.0" encoding="UTF-8" standalone="yes"?>
<Relationships xmlns="http://schemas.openxmlformats.org/package/2006/relationships"><Relationship Id="rId2" Type="http://schemas.openxmlformats.org/officeDocument/2006/relationships/chartUserShapes" Target="../drawings/drawing25.xml"/><Relationship Id="rId1" Type="http://schemas.openxmlformats.org/officeDocument/2006/relationships/package" Target="../embeddings/Microsoft_Excel_Worksheet30.xlsx"/></Relationships>
</file>

<file path=ppt/charts/_rels/chart32.xml.rels><?xml version="1.0" encoding="UTF-8" standalone="yes"?>
<Relationships xmlns="http://schemas.openxmlformats.org/package/2006/relationships"><Relationship Id="rId2" Type="http://schemas.openxmlformats.org/officeDocument/2006/relationships/chartUserShapes" Target="../drawings/drawing26.xml"/><Relationship Id="rId1" Type="http://schemas.openxmlformats.org/officeDocument/2006/relationships/package" Target="../embeddings/Microsoft_Excel_Worksheet31.xlsx"/></Relationships>
</file>

<file path=ppt/charts/_rels/chart33.xml.rels><?xml version="1.0" encoding="UTF-8" standalone="yes"?>
<Relationships xmlns="http://schemas.openxmlformats.org/package/2006/relationships"><Relationship Id="rId2" Type="http://schemas.openxmlformats.org/officeDocument/2006/relationships/chartUserShapes" Target="../drawings/drawing27.xml"/><Relationship Id="rId1" Type="http://schemas.openxmlformats.org/officeDocument/2006/relationships/package" Target="../embeddings/Microsoft_Excel_Worksheet32.xlsx"/></Relationships>
</file>

<file path=ppt/charts/_rels/chart34.xml.rels><?xml version="1.0" encoding="UTF-8" standalone="yes"?>
<Relationships xmlns="http://schemas.openxmlformats.org/package/2006/relationships"><Relationship Id="rId2" Type="http://schemas.openxmlformats.org/officeDocument/2006/relationships/chartUserShapes" Target="../drawings/drawing28.xml"/><Relationship Id="rId1" Type="http://schemas.openxmlformats.org/officeDocument/2006/relationships/package" Target="../embeddings/Microsoft_Excel_Worksheet33.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6.xml.rels><?xml version="1.0" encoding="UTF-8" standalone="yes"?>
<Relationships xmlns="http://schemas.openxmlformats.org/package/2006/relationships"><Relationship Id="rId2" Type="http://schemas.openxmlformats.org/officeDocument/2006/relationships/chartUserShapes" Target="../drawings/drawing29.xml"/><Relationship Id="rId1" Type="http://schemas.openxmlformats.org/officeDocument/2006/relationships/package" Target="../embeddings/Microsoft_Excel_Worksheet35.xlsx"/></Relationships>
</file>

<file path=ppt/charts/_rels/chart37.xml.rels><?xml version="1.0" encoding="UTF-8" standalone="yes"?>
<Relationships xmlns="http://schemas.openxmlformats.org/package/2006/relationships"><Relationship Id="rId2" Type="http://schemas.openxmlformats.org/officeDocument/2006/relationships/chartUserShapes" Target="../drawings/drawing30.xml"/><Relationship Id="rId1" Type="http://schemas.openxmlformats.org/officeDocument/2006/relationships/package" Target="../embeddings/Microsoft_Excel_Worksheet36.xlsx"/></Relationships>
</file>

<file path=ppt/charts/_rels/chart38.xml.rels><?xml version="1.0" encoding="UTF-8" standalone="yes"?>
<Relationships xmlns="http://schemas.openxmlformats.org/package/2006/relationships"><Relationship Id="rId2" Type="http://schemas.openxmlformats.org/officeDocument/2006/relationships/chartUserShapes" Target="../drawings/drawing31.xml"/><Relationship Id="rId1" Type="http://schemas.openxmlformats.org/officeDocument/2006/relationships/package" Target="../embeddings/Microsoft_Excel_Worksheet37.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291325071743204E-2"/>
          <c:y val="3.4415288406238032E-2"/>
          <c:w val="0.89267724491179845"/>
          <c:h val="0.87292720177166649"/>
        </c:manualLayout>
      </c:layout>
      <c:lineChart>
        <c:grouping val="standard"/>
        <c:varyColors val="0"/>
        <c:ser>
          <c:idx val="0"/>
          <c:order val="0"/>
          <c:tx>
            <c:strRef>
              <c:f>Sheet1!$B$1</c:f>
              <c:strCache>
                <c:ptCount val="1"/>
                <c:pt idx="0">
                  <c:v>Actual</c:v>
                </c:pt>
              </c:strCache>
            </c:strRef>
          </c:tx>
          <c:spPr>
            <a:ln w="41275">
              <a:solidFill>
                <a:srgbClr val="3208E6"/>
              </a:solidFill>
            </a:ln>
          </c:spPr>
          <c:marker>
            <c:symbol val="circle"/>
            <c:size val="9"/>
            <c:spPr>
              <a:solidFill>
                <a:srgbClr val="3208E6"/>
              </a:solidFill>
              <a:ln>
                <a:solidFill>
                  <a:schemeClr val="tx1"/>
                </a:solidFill>
              </a:ln>
            </c:spPr>
          </c:marker>
          <c:dPt>
            <c:idx val="7"/>
            <c:bubble3D val="0"/>
            <c:extLst>
              <c:ext xmlns:c16="http://schemas.microsoft.com/office/drawing/2014/chart" uri="{C3380CC4-5D6E-409C-BE32-E72D297353CC}">
                <c16:uniqueId val="{00000000-010A-4BDC-9656-1A98BA59914C}"/>
              </c:ext>
            </c:extLst>
          </c:dPt>
          <c:cat>
            <c:strRef>
              <c:f>Sheet1!$A$2:$A$20</c:f>
              <c:strCache>
                <c:ptCount val="17"/>
                <c:pt idx="0">
                  <c:v>Q1-12</c:v>
                </c:pt>
                <c:pt idx="1">
                  <c:v>4/1/2012</c:v>
                </c:pt>
                <c:pt idx="2">
                  <c:v>7/1/2012</c:v>
                </c:pt>
                <c:pt idx="3">
                  <c:v>10/1/2012</c:v>
                </c:pt>
                <c:pt idx="4">
                  <c:v>Q1-13</c:v>
                </c:pt>
                <c:pt idx="5">
                  <c:v>4/1/2013</c:v>
                </c:pt>
                <c:pt idx="6">
                  <c:v>7/1/2013</c:v>
                </c:pt>
                <c:pt idx="7">
                  <c:v>Q1-2013</c:v>
                </c:pt>
                <c:pt idx="8">
                  <c:v>Q1-14</c:v>
                </c:pt>
                <c:pt idx="9">
                  <c:v>4/1/2014</c:v>
                </c:pt>
                <c:pt idx="10">
                  <c:v>7/1/2014</c:v>
                </c:pt>
                <c:pt idx="11">
                  <c:v>10/1/2014</c:v>
                </c:pt>
                <c:pt idx="12">
                  <c:v>Q1-15</c:v>
                </c:pt>
                <c:pt idx="16">
                  <c:v>Q1-16</c:v>
                </c:pt>
              </c:strCache>
            </c:strRef>
          </c:cat>
          <c:val>
            <c:numRef>
              <c:f>Sheet1!$B$2:$B$20</c:f>
              <c:numCache>
                <c:formatCode>0.00</c:formatCode>
                <c:ptCount val="19"/>
                <c:pt idx="0">
                  <c:v>0.98858385485323097</c:v>
                </c:pt>
                <c:pt idx="1">
                  <c:v>1.0480005174323399</c:v>
                </c:pt>
                <c:pt idx="2">
                  <c:v>0.98619582465673195</c:v>
                </c:pt>
                <c:pt idx="3">
                  <c:v>0.92171101985258896</c:v>
                </c:pt>
                <c:pt idx="4">
                  <c:v>0.941712770986735</c:v>
                </c:pt>
                <c:pt idx="5">
                  <c:v>0.94034916382368305</c:v>
                </c:pt>
                <c:pt idx="6">
                  <c:v>1.04666543114624</c:v>
                </c:pt>
                <c:pt idx="7">
                  <c:v>1.04936857910922</c:v>
                </c:pt>
                <c:pt idx="8">
                  <c:v>1.1397369367124699</c:v>
                </c:pt>
                <c:pt idx="9">
                  <c:v>1.2250925629123799</c:v>
                </c:pt>
                <c:pt idx="10">
                  <c:v>1.2620275038876601</c:v>
                </c:pt>
                <c:pt idx="11">
                  <c:v>1.24686744758568</c:v>
                </c:pt>
                <c:pt idx="12">
                  <c:v>1.1260505944869601</c:v>
                </c:pt>
                <c:pt idx="13" formatCode="General">
                  <c:v>1.0266807397905</c:v>
                </c:pt>
                <c:pt idx="14" formatCode="General">
                  <c:v>0.91826576205289401</c:v>
                </c:pt>
                <c:pt idx="15" formatCode="General">
                  <c:v>0.91523440375689202</c:v>
                </c:pt>
                <c:pt idx="16" formatCode="General">
                  <c:v>1.06216538232739</c:v>
                </c:pt>
                <c:pt idx="17" formatCode="General">
                  <c:v>1.24993793886281</c:v>
                </c:pt>
                <c:pt idx="18" formatCode="General">
                  <c:v>1.26404372219974</c:v>
                </c:pt>
              </c:numCache>
            </c:numRef>
          </c:val>
          <c:smooth val="0"/>
          <c:extLst>
            <c:ext xmlns:c16="http://schemas.microsoft.com/office/drawing/2014/chart" uri="{C3380CC4-5D6E-409C-BE32-E72D297353CC}">
              <c16:uniqueId val="{00000001-010A-4BDC-9656-1A98BA59914C}"/>
            </c:ext>
          </c:extLst>
        </c:ser>
        <c:dLbls>
          <c:showLegendKey val="0"/>
          <c:showVal val="0"/>
          <c:showCatName val="0"/>
          <c:showSerName val="0"/>
          <c:showPercent val="0"/>
          <c:showBubbleSize val="0"/>
        </c:dLbls>
        <c:marker val="1"/>
        <c:smooth val="0"/>
        <c:axId val="117251072"/>
        <c:axId val="117257344"/>
      </c:lineChart>
      <c:catAx>
        <c:axId val="117251072"/>
        <c:scaling>
          <c:orientation val="minMax"/>
        </c:scaling>
        <c:delete val="0"/>
        <c:axPos val="b"/>
        <c:numFmt formatCode="General" sourceLinked="0"/>
        <c:majorTickMark val="out"/>
        <c:minorTickMark val="none"/>
        <c:tickLblPos val="low"/>
        <c:spPr>
          <a:ln w="25400">
            <a:solidFill>
              <a:srgbClr val="000000"/>
            </a:solidFill>
            <a:prstDash val="solid"/>
          </a:ln>
        </c:spPr>
        <c:txPr>
          <a:bodyPr/>
          <a:lstStyle/>
          <a:p>
            <a:pPr>
              <a:defRPr sz="2400" b="0" i="0" baseline="0">
                <a:solidFill>
                  <a:srgbClr val="000000"/>
                </a:solidFill>
              </a:defRPr>
            </a:pPr>
            <a:endParaRPr lang="en-US"/>
          </a:p>
        </c:txPr>
        <c:crossAx val="117257344"/>
        <c:crosses val="autoZero"/>
        <c:auto val="0"/>
        <c:lblAlgn val="ctr"/>
        <c:lblOffset val="0"/>
        <c:tickLblSkip val="4"/>
        <c:tickMarkSkip val="1"/>
        <c:noMultiLvlLbl val="0"/>
      </c:catAx>
      <c:valAx>
        <c:axId val="117257344"/>
        <c:scaling>
          <c:orientation val="minMax"/>
          <c:min val="0.60000000000000009"/>
        </c:scaling>
        <c:delete val="0"/>
        <c:axPos val="l"/>
        <c:majorGridlines>
          <c:spPr>
            <a:ln w="25400">
              <a:solidFill>
                <a:srgbClr val="000000"/>
              </a:solidFill>
              <a:prstDash val="sysDot"/>
            </a:ln>
          </c:spPr>
        </c:majorGridlines>
        <c:numFmt formatCode="0.0" sourceLinked="0"/>
        <c:majorTickMark val="out"/>
        <c:minorTickMark val="none"/>
        <c:tickLblPos val="nextTo"/>
        <c:spPr>
          <a:ln>
            <a:noFill/>
          </a:ln>
        </c:spPr>
        <c:txPr>
          <a:bodyPr/>
          <a:lstStyle/>
          <a:p>
            <a:pPr>
              <a:defRPr sz="2400" b="0" baseline="0">
                <a:solidFill>
                  <a:srgbClr val="000000"/>
                </a:solidFill>
              </a:defRPr>
            </a:pPr>
            <a:endParaRPr lang="en-US"/>
          </a:p>
        </c:txPr>
        <c:crossAx val="117251072"/>
        <c:crosses val="autoZero"/>
        <c:crossBetween val="between"/>
        <c:majorUnit val="0.2"/>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048716471416688E-2"/>
          <c:y val="0.16647209238910551"/>
          <c:w val="0.85143412482909653"/>
          <c:h val="0.74751835943949507"/>
        </c:manualLayout>
      </c:layout>
      <c:lineChart>
        <c:grouping val="standard"/>
        <c:varyColors val="0"/>
        <c:ser>
          <c:idx val="0"/>
          <c:order val="0"/>
          <c:tx>
            <c:strRef>
              <c:f>Sheet1!$B$1</c:f>
              <c:strCache>
                <c:ptCount val="1"/>
                <c:pt idx="0">
                  <c:v>Column2</c:v>
                </c:pt>
              </c:strCache>
            </c:strRef>
          </c:tx>
          <c:spPr>
            <a:ln w="44450">
              <a:solidFill>
                <a:srgbClr val="3208E6"/>
              </a:solidFill>
            </a:ln>
          </c:spPr>
          <c:marker>
            <c:symbol val="circle"/>
            <c:size val="9"/>
            <c:spPr>
              <a:solidFill>
                <a:srgbClr val="3208E6"/>
              </a:solidFill>
              <a:ln>
                <a:solidFill>
                  <a:srgbClr val="000000"/>
                </a:solidFill>
              </a:ln>
            </c:spPr>
          </c:marker>
          <c:cat>
            <c:numRef>
              <c:f>Sheet1!$A$2:$A$42</c:f>
              <c:numCache>
                <c:formatCode>General</c:formatCode>
                <c:ptCount val="41"/>
                <c:pt idx="0">
                  <c:v>1976</c:v>
                </c:pt>
                <c:pt idx="1">
                  <c:v>1977</c:v>
                </c:pt>
                <c:pt idx="2">
                  <c:v>1978</c:v>
                </c:pt>
                <c:pt idx="3">
                  <c:v>1979</c:v>
                </c:pt>
                <c:pt idx="4">
                  <c:v>1980</c:v>
                </c:pt>
                <c:pt idx="5">
                  <c:v>1981</c:v>
                </c:pt>
                <c:pt idx="6">
                  <c:v>1982</c:v>
                </c:pt>
                <c:pt idx="7">
                  <c:v>1983</c:v>
                </c:pt>
                <c:pt idx="8">
                  <c:v>1984</c:v>
                </c:pt>
                <c:pt idx="9">
                  <c:v>1985</c:v>
                </c:pt>
                <c:pt idx="10">
                  <c:v>1986</c:v>
                </c:pt>
                <c:pt idx="11">
                  <c:v>1987</c:v>
                </c:pt>
                <c:pt idx="12">
                  <c:v>1988</c:v>
                </c:pt>
                <c:pt idx="13">
                  <c:v>1989</c:v>
                </c:pt>
                <c:pt idx="14">
                  <c:v>1990</c:v>
                </c:pt>
                <c:pt idx="15">
                  <c:v>1991</c:v>
                </c:pt>
                <c:pt idx="16">
                  <c:v>1992</c:v>
                </c:pt>
                <c:pt idx="17">
                  <c:v>1993</c:v>
                </c:pt>
                <c:pt idx="18">
                  <c:v>1994</c:v>
                </c:pt>
                <c:pt idx="19">
                  <c:v>1995</c:v>
                </c:pt>
                <c:pt idx="20">
                  <c:v>1996</c:v>
                </c:pt>
                <c:pt idx="21">
                  <c:v>1997</c:v>
                </c:pt>
                <c:pt idx="22">
                  <c:v>1998</c:v>
                </c:pt>
                <c:pt idx="23">
                  <c:v>1999</c:v>
                </c:pt>
                <c:pt idx="24">
                  <c:v>2000</c:v>
                </c:pt>
                <c:pt idx="25">
                  <c:v>2001</c:v>
                </c:pt>
                <c:pt idx="26">
                  <c:v>2002</c:v>
                </c:pt>
                <c:pt idx="27">
                  <c:v>2003</c:v>
                </c:pt>
                <c:pt idx="28">
                  <c:v>2004</c:v>
                </c:pt>
                <c:pt idx="29">
                  <c:v>2005</c:v>
                </c:pt>
                <c:pt idx="30">
                  <c:v>2006</c:v>
                </c:pt>
                <c:pt idx="31">
                  <c:v>2007</c:v>
                </c:pt>
                <c:pt idx="32">
                  <c:v>2008</c:v>
                </c:pt>
                <c:pt idx="33">
                  <c:v>2009</c:v>
                </c:pt>
                <c:pt idx="34">
                  <c:v>2010</c:v>
                </c:pt>
                <c:pt idx="35">
                  <c:v>2011</c:v>
                </c:pt>
                <c:pt idx="36">
                  <c:v>2012</c:v>
                </c:pt>
                <c:pt idx="37">
                  <c:v>2013</c:v>
                </c:pt>
                <c:pt idx="38">
                  <c:v>2014</c:v>
                </c:pt>
                <c:pt idx="39">
                  <c:v>2015</c:v>
                </c:pt>
                <c:pt idx="40">
                  <c:v>2016</c:v>
                </c:pt>
              </c:numCache>
            </c:numRef>
          </c:cat>
          <c:val>
            <c:numRef>
              <c:f>Sheet1!$B$2:$B$42</c:f>
              <c:numCache>
                <c:formatCode>#,##0.00</c:formatCode>
                <c:ptCount val="41"/>
                <c:pt idx="0">
                  <c:v>44000</c:v>
                </c:pt>
                <c:pt idx="1">
                  <c:v>46500</c:v>
                </c:pt>
                <c:pt idx="2">
                  <c:v>47446</c:v>
                </c:pt>
                <c:pt idx="3">
                  <c:v>51900</c:v>
                </c:pt>
                <c:pt idx="4">
                  <c:v>67900</c:v>
                </c:pt>
                <c:pt idx="5">
                  <c:v>88700</c:v>
                </c:pt>
                <c:pt idx="6">
                  <c:v>80000</c:v>
                </c:pt>
                <c:pt idx="7">
                  <c:v>79000</c:v>
                </c:pt>
                <c:pt idx="8">
                  <c:v>77000</c:v>
                </c:pt>
                <c:pt idx="9">
                  <c:v>76000</c:v>
                </c:pt>
                <c:pt idx="10">
                  <c:v>80000</c:v>
                </c:pt>
                <c:pt idx="11">
                  <c:v>85000</c:v>
                </c:pt>
                <c:pt idx="12">
                  <c:v>93000</c:v>
                </c:pt>
                <c:pt idx="13">
                  <c:v>112000</c:v>
                </c:pt>
                <c:pt idx="14">
                  <c:v>123000</c:v>
                </c:pt>
                <c:pt idx="15">
                  <c:v>133480</c:v>
                </c:pt>
                <c:pt idx="16">
                  <c:v>150000</c:v>
                </c:pt>
                <c:pt idx="17">
                  <c:v>160000</c:v>
                </c:pt>
                <c:pt idx="18">
                  <c:v>168000</c:v>
                </c:pt>
                <c:pt idx="19">
                  <c:v>163757.5</c:v>
                </c:pt>
                <c:pt idx="20">
                  <c:v>167017</c:v>
                </c:pt>
                <c:pt idx="21">
                  <c:v>172000</c:v>
                </c:pt>
                <c:pt idx="22">
                  <c:v>169166</c:v>
                </c:pt>
                <c:pt idx="23">
                  <c:v>172000</c:v>
                </c:pt>
                <c:pt idx="24">
                  <c:v>176000</c:v>
                </c:pt>
                <c:pt idx="25">
                  <c:v>180000</c:v>
                </c:pt>
                <c:pt idx="26">
                  <c:v>191328</c:v>
                </c:pt>
                <c:pt idx="27">
                  <c:v>208000</c:v>
                </c:pt>
                <c:pt idx="28">
                  <c:v>226000</c:v>
                </c:pt>
                <c:pt idx="29">
                  <c:v>258000</c:v>
                </c:pt>
                <c:pt idx="30">
                  <c:v>295000</c:v>
                </c:pt>
                <c:pt idx="31">
                  <c:v>336960</c:v>
                </c:pt>
                <c:pt idx="32">
                  <c:v>363000</c:v>
                </c:pt>
                <c:pt idx="33">
                  <c:v>369900</c:v>
                </c:pt>
                <c:pt idx="34">
                  <c:v>390000</c:v>
                </c:pt>
                <c:pt idx="35">
                  <c:v>400000</c:v>
                </c:pt>
                <c:pt idx="36">
                  <c:v>382000</c:v>
                </c:pt>
                <c:pt idx="37">
                  <c:v>383000</c:v>
                </c:pt>
                <c:pt idx="38">
                  <c:v>404000</c:v>
                </c:pt>
                <c:pt idx="39">
                  <c:v>425500</c:v>
                </c:pt>
                <c:pt idx="40">
                  <c:v>475000</c:v>
                </c:pt>
              </c:numCache>
            </c:numRef>
          </c:val>
          <c:smooth val="0"/>
          <c:extLst>
            <c:ext xmlns:c16="http://schemas.microsoft.com/office/drawing/2014/chart" uri="{C3380CC4-5D6E-409C-BE32-E72D297353CC}">
              <c16:uniqueId val="{00000000-2A58-4C39-A011-13C406B004A1}"/>
            </c:ext>
          </c:extLst>
        </c:ser>
        <c:dLbls>
          <c:showLegendKey val="0"/>
          <c:showVal val="0"/>
          <c:showCatName val="0"/>
          <c:showSerName val="0"/>
          <c:showPercent val="0"/>
          <c:showBubbleSize val="0"/>
        </c:dLbls>
        <c:marker val="1"/>
        <c:smooth val="0"/>
        <c:axId val="115964544"/>
        <c:axId val="115979008"/>
      </c:lineChart>
      <c:catAx>
        <c:axId val="115964544"/>
        <c:scaling>
          <c:orientation val="minMax"/>
        </c:scaling>
        <c:delete val="0"/>
        <c:axPos val="b"/>
        <c:numFmt formatCode="General" sourceLinked="0"/>
        <c:majorTickMark val="out"/>
        <c:minorTickMark val="none"/>
        <c:tickLblPos val="low"/>
        <c:spPr>
          <a:ln w="25400">
            <a:solidFill>
              <a:srgbClr val="000000"/>
            </a:solidFill>
            <a:prstDash val="solid"/>
          </a:ln>
        </c:spPr>
        <c:txPr>
          <a:bodyPr/>
          <a:lstStyle/>
          <a:p>
            <a:pPr>
              <a:defRPr sz="2400" b="0" i="0" baseline="0">
                <a:solidFill>
                  <a:srgbClr val="000000"/>
                </a:solidFill>
              </a:defRPr>
            </a:pPr>
            <a:endParaRPr lang="en-US"/>
          </a:p>
        </c:txPr>
        <c:crossAx val="115979008"/>
        <c:crosses val="autoZero"/>
        <c:auto val="0"/>
        <c:lblAlgn val="ctr"/>
        <c:lblOffset val="0"/>
        <c:tickLblSkip val="5"/>
        <c:tickMarkSkip val="1"/>
        <c:noMultiLvlLbl val="0"/>
      </c:catAx>
      <c:valAx>
        <c:axId val="115979008"/>
        <c:scaling>
          <c:orientation val="minMax"/>
        </c:scaling>
        <c:delete val="0"/>
        <c:axPos val="l"/>
        <c:majorGridlines>
          <c:spPr>
            <a:ln w="25400">
              <a:solidFill>
                <a:srgbClr val="000000"/>
              </a:solidFill>
              <a:prstDash val="sysDot"/>
            </a:ln>
          </c:spPr>
        </c:majorGridlines>
        <c:numFmt formatCode="#,##0" sourceLinked="0"/>
        <c:majorTickMark val="out"/>
        <c:minorTickMark val="none"/>
        <c:tickLblPos val="nextTo"/>
        <c:spPr>
          <a:ln>
            <a:noFill/>
          </a:ln>
        </c:spPr>
        <c:txPr>
          <a:bodyPr/>
          <a:lstStyle/>
          <a:p>
            <a:pPr>
              <a:defRPr sz="2400" b="0" baseline="0">
                <a:solidFill>
                  <a:srgbClr val="000000"/>
                </a:solidFill>
              </a:defRPr>
            </a:pPr>
            <a:endParaRPr lang="en-US"/>
          </a:p>
        </c:txPr>
        <c:crossAx val="115964544"/>
        <c:crosses val="autoZero"/>
        <c:crossBetween val="between"/>
        <c:majorUnit val="100000"/>
        <c:dispUnits>
          <c:builtInUnit val="thousands"/>
        </c:dispUnits>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643932362603447E-2"/>
          <c:y val="0.16647209238910551"/>
          <c:w val="0.79325326994880008"/>
          <c:h val="0.74751835943949507"/>
        </c:manualLayout>
      </c:layout>
      <c:lineChart>
        <c:grouping val="standard"/>
        <c:varyColors val="0"/>
        <c:ser>
          <c:idx val="0"/>
          <c:order val="0"/>
          <c:tx>
            <c:strRef>
              <c:f>Sheet1!$B$1</c:f>
              <c:strCache>
                <c:ptCount val="1"/>
                <c:pt idx="0">
                  <c:v>Nominal $</c:v>
                </c:pt>
              </c:strCache>
            </c:strRef>
          </c:tx>
          <c:spPr>
            <a:ln w="50800">
              <a:solidFill>
                <a:srgbClr val="3208E6"/>
              </a:solidFill>
            </a:ln>
          </c:spPr>
          <c:marker>
            <c:symbol val="none"/>
          </c:marker>
          <c:cat>
            <c:numRef>
              <c:f>Sheet1!$A$2:$A$41</c:f>
              <c:numCache>
                <c:formatCode>General</c:formatCode>
                <c:ptCount val="40"/>
                <c:pt idx="0">
                  <c:v>1977</c:v>
                </c:pt>
                <c:pt idx="1">
                  <c:v>1978</c:v>
                </c:pt>
                <c:pt idx="2">
                  <c:v>1979</c:v>
                </c:pt>
                <c:pt idx="3">
                  <c:v>1980</c:v>
                </c:pt>
                <c:pt idx="4">
                  <c:v>1981</c:v>
                </c:pt>
                <c:pt idx="5">
                  <c:v>1982</c:v>
                </c:pt>
                <c:pt idx="6">
                  <c:v>1983</c:v>
                </c:pt>
                <c:pt idx="7">
                  <c:v>1984</c:v>
                </c:pt>
                <c:pt idx="8">
                  <c:v>1985</c:v>
                </c:pt>
                <c:pt idx="9">
                  <c:v>1986</c:v>
                </c:pt>
                <c:pt idx="10">
                  <c:v>1987</c:v>
                </c:pt>
                <c:pt idx="11">
                  <c:v>1988</c:v>
                </c:pt>
                <c:pt idx="12">
                  <c:v>1989</c:v>
                </c:pt>
                <c:pt idx="13">
                  <c:v>1990</c:v>
                </c:pt>
                <c:pt idx="14">
                  <c:v>1991</c:v>
                </c:pt>
                <c:pt idx="15">
                  <c:v>1992</c:v>
                </c:pt>
                <c:pt idx="16">
                  <c:v>1993</c:v>
                </c:pt>
                <c:pt idx="17">
                  <c:v>1994</c:v>
                </c:pt>
                <c:pt idx="18">
                  <c:v>1995</c:v>
                </c:pt>
                <c:pt idx="19">
                  <c:v>1996</c:v>
                </c:pt>
                <c:pt idx="20">
                  <c:v>1997</c:v>
                </c:pt>
                <c:pt idx="21">
                  <c:v>1998</c:v>
                </c:pt>
                <c:pt idx="22">
                  <c:v>1999</c:v>
                </c:pt>
                <c:pt idx="23">
                  <c:v>2000</c:v>
                </c:pt>
                <c:pt idx="24">
                  <c:v>2001</c:v>
                </c:pt>
                <c:pt idx="25">
                  <c:v>2002</c:v>
                </c:pt>
                <c:pt idx="26">
                  <c:v>2003</c:v>
                </c:pt>
                <c:pt idx="27">
                  <c:v>2004</c:v>
                </c:pt>
                <c:pt idx="28">
                  <c:v>2005</c:v>
                </c:pt>
                <c:pt idx="29">
                  <c:v>2006</c:v>
                </c:pt>
                <c:pt idx="30">
                  <c:v>2007</c:v>
                </c:pt>
                <c:pt idx="31">
                  <c:v>2008</c:v>
                </c:pt>
                <c:pt idx="32">
                  <c:v>2009</c:v>
                </c:pt>
                <c:pt idx="33">
                  <c:v>2010</c:v>
                </c:pt>
                <c:pt idx="34">
                  <c:v>2011</c:v>
                </c:pt>
                <c:pt idx="35">
                  <c:v>2012</c:v>
                </c:pt>
                <c:pt idx="36">
                  <c:v>2013</c:v>
                </c:pt>
                <c:pt idx="37">
                  <c:v>2014</c:v>
                </c:pt>
                <c:pt idx="39">
                  <c:v>2016</c:v>
                </c:pt>
              </c:numCache>
            </c:numRef>
          </c:cat>
          <c:val>
            <c:numRef>
              <c:f>Sheet1!$B$2:$B$41</c:f>
              <c:numCache>
                <c:formatCode>#,##0.00</c:formatCode>
                <c:ptCount val="40"/>
                <c:pt idx="0">
                  <c:v>5.6818181818181799</c:v>
                </c:pt>
                <c:pt idx="1">
                  <c:v>2.0344086021505299</c:v>
                </c:pt>
                <c:pt idx="2">
                  <c:v>9.3875142266998299</c:v>
                </c:pt>
                <c:pt idx="3">
                  <c:v>30.828516377649301</c:v>
                </c:pt>
                <c:pt idx="4">
                  <c:v>30.633284241531602</c:v>
                </c:pt>
                <c:pt idx="5">
                  <c:v>-9.8083427282976299</c:v>
                </c:pt>
                <c:pt idx="6">
                  <c:v>-1.24999999999999</c:v>
                </c:pt>
                <c:pt idx="7">
                  <c:v>-2.5316455696202498</c:v>
                </c:pt>
                <c:pt idx="8">
                  <c:v>-1.29870129870129</c:v>
                </c:pt>
                <c:pt idx="9">
                  <c:v>5.26315789473683</c:v>
                </c:pt>
                <c:pt idx="10">
                  <c:v>6.25</c:v>
                </c:pt>
                <c:pt idx="11">
                  <c:v>9.4117647058823604</c:v>
                </c:pt>
                <c:pt idx="12">
                  <c:v>20.430107526881699</c:v>
                </c:pt>
                <c:pt idx="13">
                  <c:v>9.8214285714285801</c:v>
                </c:pt>
                <c:pt idx="14">
                  <c:v>8.52032520325203</c:v>
                </c:pt>
                <c:pt idx="15">
                  <c:v>12.376385975427</c:v>
                </c:pt>
                <c:pt idx="16">
                  <c:v>6.6666666666666599</c:v>
                </c:pt>
                <c:pt idx="17">
                  <c:v>5</c:v>
                </c:pt>
                <c:pt idx="18">
                  <c:v>-2.5252976190476102</c:v>
                </c:pt>
                <c:pt idx="19">
                  <c:v>1.9904431858082701</c:v>
                </c:pt>
                <c:pt idx="20">
                  <c:v>2.9835286228347901</c:v>
                </c:pt>
                <c:pt idx="21">
                  <c:v>-1.6476744186046499</c:v>
                </c:pt>
                <c:pt idx="22">
                  <c:v>1.6752775380395499</c:v>
                </c:pt>
                <c:pt idx="23">
                  <c:v>2.32558139534884</c:v>
                </c:pt>
                <c:pt idx="24">
                  <c:v>2.2727272727272698</c:v>
                </c:pt>
                <c:pt idx="25">
                  <c:v>6.2933333333333197</c:v>
                </c:pt>
                <c:pt idx="26">
                  <c:v>8.7138317444388704</c:v>
                </c:pt>
                <c:pt idx="27">
                  <c:v>8.6538461538461409</c:v>
                </c:pt>
                <c:pt idx="28">
                  <c:v>14.159292035398201</c:v>
                </c:pt>
                <c:pt idx="29">
                  <c:v>14.3410852713178</c:v>
                </c:pt>
                <c:pt idx="30">
                  <c:v>14.223728813559299</c:v>
                </c:pt>
                <c:pt idx="31">
                  <c:v>7.7279202279202304</c:v>
                </c:pt>
                <c:pt idx="32">
                  <c:v>1.9008264462810001</c:v>
                </c:pt>
                <c:pt idx="33">
                  <c:v>5.4339010543389996</c:v>
                </c:pt>
                <c:pt idx="34">
                  <c:v>2.5641025641025501</c:v>
                </c:pt>
                <c:pt idx="35">
                  <c:v>-4.5</c:v>
                </c:pt>
                <c:pt idx="36">
                  <c:v>0.26178010471204999</c:v>
                </c:pt>
                <c:pt idx="37">
                  <c:v>5.4830287206266197</c:v>
                </c:pt>
                <c:pt idx="38">
                  <c:v>5.3217821782178101</c:v>
                </c:pt>
                <c:pt idx="39">
                  <c:v>12</c:v>
                </c:pt>
              </c:numCache>
            </c:numRef>
          </c:val>
          <c:smooth val="0"/>
          <c:extLst>
            <c:ext xmlns:c16="http://schemas.microsoft.com/office/drawing/2014/chart" uri="{C3380CC4-5D6E-409C-BE32-E72D297353CC}">
              <c16:uniqueId val="{00000000-71E5-47B0-B1B6-C08C995DAF63}"/>
            </c:ext>
          </c:extLst>
        </c:ser>
        <c:ser>
          <c:idx val="1"/>
          <c:order val="1"/>
          <c:tx>
            <c:strRef>
              <c:f>Sheet1!$C$1</c:f>
              <c:strCache>
                <c:ptCount val="1"/>
                <c:pt idx="0">
                  <c:v>2002 $</c:v>
                </c:pt>
              </c:strCache>
            </c:strRef>
          </c:tx>
          <c:spPr>
            <a:ln w="50800">
              <a:solidFill>
                <a:srgbClr val="FF0000"/>
              </a:solidFill>
            </a:ln>
          </c:spPr>
          <c:marker>
            <c:symbol val="none"/>
          </c:marker>
          <c:cat>
            <c:numRef>
              <c:f>Sheet1!$A$2:$A$41</c:f>
              <c:numCache>
                <c:formatCode>General</c:formatCode>
                <c:ptCount val="40"/>
                <c:pt idx="0">
                  <c:v>1977</c:v>
                </c:pt>
                <c:pt idx="1">
                  <c:v>1978</c:v>
                </c:pt>
                <c:pt idx="2">
                  <c:v>1979</c:v>
                </c:pt>
                <c:pt idx="3">
                  <c:v>1980</c:v>
                </c:pt>
                <c:pt idx="4">
                  <c:v>1981</c:v>
                </c:pt>
                <c:pt idx="5">
                  <c:v>1982</c:v>
                </c:pt>
                <c:pt idx="6">
                  <c:v>1983</c:v>
                </c:pt>
                <c:pt idx="7">
                  <c:v>1984</c:v>
                </c:pt>
                <c:pt idx="8">
                  <c:v>1985</c:v>
                </c:pt>
                <c:pt idx="9">
                  <c:v>1986</c:v>
                </c:pt>
                <c:pt idx="10">
                  <c:v>1987</c:v>
                </c:pt>
                <c:pt idx="11">
                  <c:v>1988</c:v>
                </c:pt>
                <c:pt idx="12">
                  <c:v>1989</c:v>
                </c:pt>
                <c:pt idx="13">
                  <c:v>1990</c:v>
                </c:pt>
                <c:pt idx="14">
                  <c:v>1991</c:v>
                </c:pt>
                <c:pt idx="15">
                  <c:v>1992</c:v>
                </c:pt>
                <c:pt idx="16">
                  <c:v>1993</c:v>
                </c:pt>
                <c:pt idx="17">
                  <c:v>1994</c:v>
                </c:pt>
                <c:pt idx="18">
                  <c:v>1995</c:v>
                </c:pt>
                <c:pt idx="19">
                  <c:v>1996</c:v>
                </c:pt>
                <c:pt idx="20">
                  <c:v>1997</c:v>
                </c:pt>
                <c:pt idx="21">
                  <c:v>1998</c:v>
                </c:pt>
                <c:pt idx="22">
                  <c:v>1999</c:v>
                </c:pt>
                <c:pt idx="23">
                  <c:v>2000</c:v>
                </c:pt>
                <c:pt idx="24">
                  <c:v>2001</c:v>
                </c:pt>
                <c:pt idx="25">
                  <c:v>2002</c:v>
                </c:pt>
                <c:pt idx="26">
                  <c:v>2003</c:v>
                </c:pt>
                <c:pt idx="27">
                  <c:v>2004</c:v>
                </c:pt>
                <c:pt idx="28">
                  <c:v>2005</c:v>
                </c:pt>
                <c:pt idx="29">
                  <c:v>2006</c:v>
                </c:pt>
                <c:pt idx="30">
                  <c:v>2007</c:v>
                </c:pt>
                <c:pt idx="31">
                  <c:v>2008</c:v>
                </c:pt>
                <c:pt idx="32">
                  <c:v>2009</c:v>
                </c:pt>
                <c:pt idx="33">
                  <c:v>2010</c:v>
                </c:pt>
                <c:pt idx="34">
                  <c:v>2011</c:v>
                </c:pt>
                <c:pt idx="35">
                  <c:v>2012</c:v>
                </c:pt>
                <c:pt idx="36">
                  <c:v>2013</c:v>
                </c:pt>
                <c:pt idx="37">
                  <c:v>2014</c:v>
                </c:pt>
                <c:pt idx="39">
                  <c:v>2016</c:v>
                </c:pt>
              </c:numCache>
            </c:numRef>
          </c:cat>
          <c:val>
            <c:numRef>
              <c:f>Sheet1!$C$2:$C$41</c:f>
              <c:numCache>
                <c:formatCode>General</c:formatCode>
                <c:ptCount val="40"/>
                <c:pt idx="0">
                  <c:v>-1.4352229764564599</c:v>
                </c:pt>
                <c:pt idx="1">
                  <c:v>-5.8417755769077502</c:v>
                </c:pt>
                <c:pt idx="2">
                  <c:v>0.71293721012759503</c:v>
                </c:pt>
                <c:pt idx="3">
                  <c:v>19.723836133946499</c:v>
                </c:pt>
                <c:pt idx="4">
                  <c:v>14.333006291470699</c:v>
                </c:pt>
                <c:pt idx="5">
                  <c:v>-18.402397938213898</c:v>
                </c:pt>
                <c:pt idx="6">
                  <c:v>-6.3455435982340003</c:v>
                </c:pt>
                <c:pt idx="7">
                  <c:v>-6.2441097662385703</c:v>
                </c:pt>
                <c:pt idx="8">
                  <c:v>-4.3454294901240296</c:v>
                </c:pt>
                <c:pt idx="9">
                  <c:v>2.2515058260343501</c:v>
                </c:pt>
                <c:pt idx="10">
                  <c:v>3.1193161149509101</c:v>
                </c:pt>
                <c:pt idx="11">
                  <c:v>5.6579418652706801</c:v>
                </c:pt>
                <c:pt idx="12">
                  <c:v>15.2221732332029</c:v>
                </c:pt>
                <c:pt idx="13">
                  <c:v>4.1617332301106602</c:v>
                </c:pt>
                <c:pt idx="14">
                  <c:v>3.0455837441030198</c:v>
                </c:pt>
                <c:pt idx="15">
                  <c:v>9.4284104345114095</c:v>
                </c:pt>
                <c:pt idx="16">
                  <c:v>3.0422677803087601</c:v>
                </c:pt>
                <c:pt idx="17">
                  <c:v>2.95765472312703</c:v>
                </c:pt>
                <c:pt idx="18">
                  <c:v>-4.7069714235889899</c:v>
                </c:pt>
                <c:pt idx="19">
                  <c:v>1.10732939976718</c:v>
                </c:pt>
                <c:pt idx="20">
                  <c:v>2.1999983746302698</c:v>
                </c:pt>
                <c:pt idx="21">
                  <c:v>-1.91982670754719</c:v>
                </c:pt>
                <c:pt idx="22">
                  <c:v>0.57996770495869399</c:v>
                </c:pt>
                <c:pt idx="23">
                  <c:v>0.471407083607222</c:v>
                </c:pt>
                <c:pt idx="24">
                  <c:v>0.59812692850384996</c:v>
                </c:pt>
                <c:pt idx="25">
                  <c:v>3.8749584687612701</c:v>
                </c:pt>
                <c:pt idx="26">
                  <c:v>6.3820964851999804</c:v>
                </c:pt>
                <c:pt idx="27">
                  <c:v>6.5083908816421401</c:v>
                </c:pt>
                <c:pt idx="28">
                  <c:v>11.9663308821386</c:v>
                </c:pt>
                <c:pt idx="29">
                  <c:v>12.3762195846796</c:v>
                </c:pt>
                <c:pt idx="30">
                  <c:v>12.302547830408299</c:v>
                </c:pt>
                <c:pt idx="31">
                  <c:v>5.4822566089257601</c:v>
                </c:pt>
                <c:pt idx="32">
                  <c:v>1.9462030945426501</c:v>
                </c:pt>
                <c:pt idx="33">
                  <c:v>3.99065828315377</c:v>
                </c:pt>
                <c:pt idx="34">
                  <c:v>0.209426772150278</c:v>
                </c:pt>
                <c:pt idx="35">
                  <c:v>-5.5403933220147099</c:v>
                </c:pt>
                <c:pt idx="36">
                  <c:v>0.32565467262755099</c:v>
                </c:pt>
                <c:pt idx="37">
                  <c:v>4.4406186386523903</c:v>
                </c:pt>
                <c:pt idx="38">
                  <c:v>4.1971424295390101</c:v>
                </c:pt>
                <c:pt idx="39">
                  <c:v>9.5954099250646205</c:v>
                </c:pt>
              </c:numCache>
            </c:numRef>
          </c:val>
          <c:smooth val="0"/>
          <c:extLst>
            <c:ext xmlns:c16="http://schemas.microsoft.com/office/drawing/2014/chart" uri="{C3380CC4-5D6E-409C-BE32-E72D297353CC}">
              <c16:uniqueId val="{00000000-5BF9-4829-A90A-B6871D742347}"/>
            </c:ext>
          </c:extLst>
        </c:ser>
        <c:dLbls>
          <c:showLegendKey val="0"/>
          <c:showVal val="0"/>
          <c:showCatName val="0"/>
          <c:showSerName val="0"/>
          <c:showPercent val="0"/>
          <c:showBubbleSize val="0"/>
        </c:dLbls>
        <c:smooth val="0"/>
        <c:axId val="116022656"/>
        <c:axId val="116033024"/>
      </c:lineChart>
      <c:catAx>
        <c:axId val="116022656"/>
        <c:scaling>
          <c:orientation val="minMax"/>
        </c:scaling>
        <c:delete val="0"/>
        <c:axPos val="b"/>
        <c:numFmt formatCode="General" sourceLinked="0"/>
        <c:majorTickMark val="cross"/>
        <c:minorTickMark val="none"/>
        <c:tickLblPos val="low"/>
        <c:spPr>
          <a:ln w="25400">
            <a:solidFill>
              <a:srgbClr val="000000"/>
            </a:solidFill>
            <a:prstDash val="solid"/>
          </a:ln>
        </c:spPr>
        <c:txPr>
          <a:bodyPr/>
          <a:lstStyle/>
          <a:p>
            <a:pPr>
              <a:defRPr sz="2400" b="0" i="0" baseline="0">
                <a:solidFill>
                  <a:srgbClr val="000000"/>
                </a:solidFill>
              </a:defRPr>
            </a:pPr>
            <a:endParaRPr lang="en-US"/>
          </a:p>
        </c:txPr>
        <c:crossAx val="116033024"/>
        <c:crosses val="autoZero"/>
        <c:auto val="0"/>
        <c:lblAlgn val="ctr"/>
        <c:lblOffset val="0"/>
        <c:tickLblSkip val="5"/>
        <c:tickMarkSkip val="1"/>
        <c:noMultiLvlLbl val="0"/>
      </c:catAx>
      <c:valAx>
        <c:axId val="116033024"/>
        <c:scaling>
          <c:orientation val="minMax"/>
        </c:scaling>
        <c:delete val="0"/>
        <c:axPos val="l"/>
        <c:majorGridlines>
          <c:spPr>
            <a:ln w="25400">
              <a:solidFill>
                <a:srgbClr val="000000"/>
              </a:solidFill>
              <a:prstDash val="sysDot"/>
            </a:ln>
          </c:spPr>
        </c:majorGridlines>
        <c:numFmt formatCode="#,##0" sourceLinked="0"/>
        <c:majorTickMark val="out"/>
        <c:minorTickMark val="none"/>
        <c:tickLblPos val="nextTo"/>
        <c:spPr>
          <a:ln>
            <a:noFill/>
          </a:ln>
        </c:spPr>
        <c:txPr>
          <a:bodyPr/>
          <a:lstStyle/>
          <a:p>
            <a:pPr>
              <a:defRPr sz="2400" b="0" baseline="0">
                <a:solidFill>
                  <a:srgbClr val="000000"/>
                </a:solidFill>
              </a:defRPr>
            </a:pPr>
            <a:endParaRPr lang="en-US"/>
          </a:p>
        </c:txPr>
        <c:crossAx val="116022656"/>
        <c:crosses val="autoZero"/>
        <c:crossBetween val="between"/>
        <c:majorUnit val="10"/>
      </c:valAx>
    </c:plotArea>
    <c:legend>
      <c:legendPos val="r"/>
      <c:layout>
        <c:manualLayout>
          <c:xMode val="edge"/>
          <c:yMode val="edge"/>
          <c:x val="0.85998130364448822"/>
          <c:y val="0.36189938688792461"/>
          <c:w val="0.13418660903768417"/>
          <c:h val="0.20995719882040734"/>
        </c:manualLayout>
      </c:layout>
      <c:overlay val="0"/>
      <c:txPr>
        <a:bodyPr/>
        <a:lstStyle/>
        <a:p>
          <a:pPr>
            <a:defRPr sz="2400">
              <a:solidFill>
                <a:srgbClr val="000000"/>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0000"/>
                </a:solidFill>
              </a:defRPr>
            </a:pPr>
            <a:r>
              <a:rPr lang="en-US" dirty="0"/>
              <a:t>MLS Residential Sales</a:t>
            </a:r>
          </a:p>
        </c:rich>
      </c:tx>
      <c:layout>
        <c:manualLayout>
          <c:xMode val="edge"/>
          <c:yMode val="edge"/>
          <c:x val="0.25773165306522311"/>
          <c:y val="1.6339869281045753E-2"/>
        </c:manualLayout>
      </c:layout>
      <c:overlay val="0"/>
    </c:title>
    <c:autoTitleDeleted val="0"/>
    <c:plotArea>
      <c:layout/>
      <c:lineChart>
        <c:grouping val="standard"/>
        <c:varyColors val="0"/>
        <c:ser>
          <c:idx val="0"/>
          <c:order val="0"/>
          <c:tx>
            <c:strRef>
              <c:f>Sheet1!$B$1</c:f>
              <c:strCache>
                <c:ptCount val="1"/>
                <c:pt idx="0">
                  <c:v>Column1</c:v>
                </c:pt>
              </c:strCache>
            </c:strRef>
          </c:tx>
          <c:spPr>
            <a:ln w="44450">
              <a:solidFill>
                <a:srgbClr val="FF0000"/>
              </a:solidFill>
            </a:ln>
          </c:spPr>
          <c:marker>
            <c:symbol val="none"/>
          </c:marker>
          <c:cat>
            <c:numRef>
              <c:f>Sheet1!$A$2:$A$49</c:f>
              <c:numCache>
                <c:formatCode>mmm\-yy</c:formatCode>
                <c:ptCount val="48"/>
                <c:pt idx="0">
                  <c:v>41275</c:v>
                </c:pt>
                <c:pt idx="1">
                  <c:v>41306</c:v>
                </c:pt>
                <c:pt idx="2">
                  <c:v>41334</c:v>
                </c:pt>
                <c:pt idx="3">
                  <c:v>41365</c:v>
                </c:pt>
                <c:pt idx="4">
                  <c:v>41395</c:v>
                </c:pt>
                <c:pt idx="5">
                  <c:v>41426</c:v>
                </c:pt>
                <c:pt idx="6">
                  <c:v>41456</c:v>
                </c:pt>
                <c:pt idx="7">
                  <c:v>41487</c:v>
                </c:pt>
                <c:pt idx="8">
                  <c:v>41518</c:v>
                </c:pt>
                <c:pt idx="9">
                  <c:v>41548</c:v>
                </c:pt>
                <c:pt idx="10">
                  <c:v>41579</c:v>
                </c:pt>
                <c:pt idx="11">
                  <c:v>41609</c:v>
                </c:pt>
                <c:pt idx="12">
                  <c:v>41640</c:v>
                </c:pt>
                <c:pt idx="13">
                  <c:v>41671</c:v>
                </c:pt>
                <c:pt idx="14">
                  <c:v>41699</c:v>
                </c:pt>
                <c:pt idx="15">
                  <c:v>41730</c:v>
                </c:pt>
                <c:pt idx="16">
                  <c:v>41760</c:v>
                </c:pt>
                <c:pt idx="17">
                  <c:v>41791</c:v>
                </c:pt>
                <c:pt idx="18">
                  <c:v>41821</c:v>
                </c:pt>
                <c:pt idx="19">
                  <c:v>41852</c:v>
                </c:pt>
                <c:pt idx="20">
                  <c:v>41883</c:v>
                </c:pt>
                <c:pt idx="21">
                  <c:v>41913</c:v>
                </c:pt>
                <c:pt idx="22">
                  <c:v>41944</c:v>
                </c:pt>
                <c:pt idx="23">
                  <c:v>41974</c:v>
                </c:pt>
                <c:pt idx="24">
                  <c:v>42005</c:v>
                </c:pt>
                <c:pt idx="25">
                  <c:v>42036</c:v>
                </c:pt>
                <c:pt idx="26">
                  <c:v>42064</c:v>
                </c:pt>
                <c:pt idx="27">
                  <c:v>42095</c:v>
                </c:pt>
                <c:pt idx="28">
                  <c:v>42125</c:v>
                </c:pt>
                <c:pt idx="29">
                  <c:v>42156</c:v>
                </c:pt>
                <c:pt idx="30">
                  <c:v>42186</c:v>
                </c:pt>
                <c:pt idx="31">
                  <c:v>42217</c:v>
                </c:pt>
                <c:pt idx="32">
                  <c:v>42248</c:v>
                </c:pt>
                <c:pt idx="33">
                  <c:v>42278</c:v>
                </c:pt>
                <c:pt idx="34">
                  <c:v>42309</c:v>
                </c:pt>
                <c:pt idx="35">
                  <c:v>42339</c:v>
                </c:pt>
                <c:pt idx="36">
                  <c:v>42370</c:v>
                </c:pt>
                <c:pt idx="37">
                  <c:v>42401</c:v>
                </c:pt>
                <c:pt idx="38">
                  <c:v>42430</c:v>
                </c:pt>
                <c:pt idx="39">
                  <c:v>42461</c:v>
                </c:pt>
                <c:pt idx="40" formatCode="[$-409]mmm\-yy;@">
                  <c:v>42506</c:v>
                </c:pt>
                <c:pt idx="42" formatCode="[$-409]mmm\-yy;@">
                  <c:v>42567</c:v>
                </c:pt>
                <c:pt idx="43" formatCode="[$-409]mmm\-yy;@">
                  <c:v>42598</c:v>
                </c:pt>
                <c:pt idx="47" formatCode="[$-409]mmm\-yy;@">
                  <c:v>42720</c:v>
                </c:pt>
              </c:numCache>
            </c:numRef>
          </c:cat>
          <c:val>
            <c:numRef>
              <c:f>Sheet1!$B$2:$B$49</c:f>
              <c:numCache>
                <c:formatCode>General</c:formatCode>
                <c:ptCount val="48"/>
                <c:pt idx="0">
                  <c:v>5245</c:v>
                </c:pt>
                <c:pt idx="1">
                  <c:v>5182</c:v>
                </c:pt>
                <c:pt idx="2">
                  <c:v>5450</c:v>
                </c:pt>
                <c:pt idx="3">
                  <c:v>5598</c:v>
                </c:pt>
                <c:pt idx="4">
                  <c:v>5787</c:v>
                </c:pt>
                <c:pt idx="5">
                  <c:v>6084</c:v>
                </c:pt>
                <c:pt idx="6">
                  <c:v>6361</c:v>
                </c:pt>
                <c:pt idx="7">
                  <c:v>6624</c:v>
                </c:pt>
                <c:pt idx="8">
                  <c:v>6772</c:v>
                </c:pt>
                <c:pt idx="9">
                  <c:v>6502</c:v>
                </c:pt>
                <c:pt idx="10">
                  <c:v>6509</c:v>
                </c:pt>
                <c:pt idx="11">
                  <c:v>6825</c:v>
                </c:pt>
                <c:pt idx="12">
                  <c:v>6534</c:v>
                </c:pt>
                <c:pt idx="13">
                  <c:v>6435</c:v>
                </c:pt>
                <c:pt idx="14">
                  <c:v>6016</c:v>
                </c:pt>
                <c:pt idx="15">
                  <c:v>6605</c:v>
                </c:pt>
                <c:pt idx="16">
                  <c:v>6940</c:v>
                </c:pt>
                <c:pt idx="17">
                  <c:v>7158</c:v>
                </c:pt>
                <c:pt idx="18">
                  <c:v>7087</c:v>
                </c:pt>
                <c:pt idx="19">
                  <c:v>7329</c:v>
                </c:pt>
                <c:pt idx="20">
                  <c:v>7545</c:v>
                </c:pt>
                <c:pt idx="21">
                  <c:v>7502</c:v>
                </c:pt>
                <c:pt idx="22">
                  <c:v>7431</c:v>
                </c:pt>
                <c:pt idx="23">
                  <c:v>7460</c:v>
                </c:pt>
                <c:pt idx="24">
                  <c:v>7163</c:v>
                </c:pt>
                <c:pt idx="25">
                  <c:v>7751</c:v>
                </c:pt>
                <c:pt idx="26">
                  <c:v>8180</c:v>
                </c:pt>
                <c:pt idx="27">
                  <c:v>8274</c:v>
                </c:pt>
                <c:pt idx="28">
                  <c:v>8459</c:v>
                </c:pt>
                <c:pt idx="29">
                  <c:v>8584</c:v>
                </c:pt>
                <c:pt idx="30">
                  <c:v>8607</c:v>
                </c:pt>
                <c:pt idx="31">
                  <c:v>8716</c:v>
                </c:pt>
                <c:pt idx="32">
                  <c:v>8465</c:v>
                </c:pt>
                <c:pt idx="33">
                  <c:v>9056</c:v>
                </c:pt>
                <c:pt idx="34">
                  <c:v>9501</c:v>
                </c:pt>
                <c:pt idx="35">
                  <c:v>9760</c:v>
                </c:pt>
                <c:pt idx="36">
                  <c:v>10119</c:v>
                </c:pt>
                <c:pt idx="37">
                  <c:v>10767</c:v>
                </c:pt>
                <c:pt idx="38">
                  <c:v>11008</c:v>
                </c:pt>
                <c:pt idx="39">
                  <c:v>11103</c:v>
                </c:pt>
                <c:pt idx="40">
                  <c:v>10505</c:v>
                </c:pt>
                <c:pt idx="41">
                  <c:v>9897</c:v>
                </c:pt>
                <c:pt idx="42">
                  <c:v>9284</c:v>
                </c:pt>
                <c:pt idx="43">
                  <c:v>8357</c:v>
                </c:pt>
                <c:pt idx="44">
                  <c:v>8035</c:v>
                </c:pt>
                <c:pt idx="45">
                  <c:v>8219</c:v>
                </c:pt>
                <c:pt idx="46">
                  <c:v>7626</c:v>
                </c:pt>
                <c:pt idx="47">
                  <c:v>7649</c:v>
                </c:pt>
              </c:numCache>
            </c:numRef>
          </c:val>
          <c:smooth val="0"/>
          <c:extLst>
            <c:ext xmlns:c16="http://schemas.microsoft.com/office/drawing/2014/chart" uri="{C3380CC4-5D6E-409C-BE32-E72D297353CC}">
              <c16:uniqueId val="{00000000-9CF6-4B53-AB11-27F718381341}"/>
            </c:ext>
          </c:extLst>
        </c:ser>
        <c:dLbls>
          <c:showLegendKey val="0"/>
          <c:showVal val="0"/>
          <c:showCatName val="0"/>
          <c:showSerName val="0"/>
          <c:showPercent val="0"/>
          <c:showBubbleSize val="0"/>
        </c:dLbls>
        <c:smooth val="0"/>
        <c:axId val="114309760"/>
        <c:axId val="114352512"/>
      </c:lineChart>
      <c:dateAx>
        <c:axId val="114309760"/>
        <c:scaling>
          <c:orientation val="minMax"/>
          <c:max val="42705"/>
        </c:scaling>
        <c:delete val="0"/>
        <c:axPos val="b"/>
        <c:numFmt formatCode="mmm\-yy" sourceLinked="1"/>
        <c:majorTickMark val="out"/>
        <c:minorTickMark val="out"/>
        <c:tickLblPos val="nextTo"/>
        <c:spPr>
          <a:ln w="25400">
            <a:solidFill>
              <a:srgbClr val="000000"/>
            </a:solidFill>
          </a:ln>
        </c:spPr>
        <c:txPr>
          <a:bodyPr/>
          <a:lstStyle/>
          <a:p>
            <a:pPr>
              <a:defRPr>
                <a:solidFill>
                  <a:srgbClr val="000000"/>
                </a:solidFill>
              </a:defRPr>
            </a:pPr>
            <a:endParaRPr lang="en-US"/>
          </a:p>
        </c:txPr>
        <c:crossAx val="114352512"/>
        <c:crosses val="autoZero"/>
        <c:auto val="0"/>
        <c:lblOffset val="100"/>
        <c:baseTimeUnit val="months"/>
        <c:majorUnit val="12"/>
        <c:majorTimeUnit val="months"/>
        <c:minorUnit val="1"/>
        <c:minorTimeUnit val="months"/>
      </c:dateAx>
      <c:valAx>
        <c:axId val="114352512"/>
        <c:scaling>
          <c:orientation val="minMax"/>
          <c:min val="4000"/>
        </c:scaling>
        <c:delete val="0"/>
        <c:axPos val="l"/>
        <c:majorGridlines>
          <c:spPr>
            <a:ln w="25400">
              <a:solidFill>
                <a:srgbClr val="000000"/>
              </a:solidFill>
              <a:prstDash val="sysDot"/>
            </a:ln>
          </c:spPr>
        </c:majorGridlines>
        <c:numFmt formatCode="#,##0" sourceLinked="0"/>
        <c:majorTickMark val="out"/>
        <c:minorTickMark val="none"/>
        <c:tickLblPos val="nextTo"/>
        <c:spPr>
          <a:ln>
            <a:noFill/>
          </a:ln>
        </c:spPr>
        <c:txPr>
          <a:bodyPr/>
          <a:lstStyle/>
          <a:p>
            <a:pPr>
              <a:defRPr>
                <a:solidFill>
                  <a:srgbClr val="000000"/>
                </a:solidFill>
              </a:defRPr>
            </a:pPr>
            <a:endParaRPr lang="en-US"/>
          </a:p>
        </c:txPr>
        <c:crossAx val="114309760"/>
        <c:crosses val="autoZero"/>
        <c:crossBetween val="between"/>
        <c:dispUnits>
          <c:builtInUnit val="thousands"/>
        </c:dispUnits>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0000"/>
                </a:solidFill>
              </a:defRPr>
            </a:pPr>
            <a:r>
              <a:rPr lang="en-US" dirty="0"/>
              <a:t>MLS Residential Active Listings</a:t>
            </a:r>
          </a:p>
        </c:rich>
      </c:tx>
      <c:layout>
        <c:manualLayout>
          <c:xMode val="edge"/>
          <c:yMode val="edge"/>
          <c:x val="0.2692259784341291"/>
          <c:y val="2.042483660130719E-2"/>
        </c:manualLayout>
      </c:layout>
      <c:overlay val="0"/>
    </c:title>
    <c:autoTitleDeleted val="0"/>
    <c:plotArea>
      <c:layout>
        <c:manualLayout>
          <c:layoutTarget val="inner"/>
          <c:xMode val="edge"/>
          <c:yMode val="edge"/>
          <c:x val="8.3344578397669164E-2"/>
          <c:y val="0.19971437393855179"/>
          <c:w val="0.86576588295055779"/>
          <c:h val="0.6472080695795378"/>
        </c:manualLayout>
      </c:layout>
      <c:lineChart>
        <c:grouping val="standard"/>
        <c:varyColors val="0"/>
        <c:ser>
          <c:idx val="0"/>
          <c:order val="0"/>
          <c:tx>
            <c:strRef>
              <c:f>Sheet1!$B$1</c:f>
              <c:strCache>
                <c:ptCount val="1"/>
                <c:pt idx="0">
                  <c:v>Column1</c:v>
                </c:pt>
              </c:strCache>
            </c:strRef>
          </c:tx>
          <c:spPr>
            <a:ln w="44450">
              <a:solidFill>
                <a:srgbClr val="FF0000"/>
              </a:solidFill>
            </a:ln>
          </c:spPr>
          <c:marker>
            <c:symbol val="none"/>
          </c:marker>
          <c:cat>
            <c:numRef>
              <c:f>Sheet1!$A$2:$A$49</c:f>
              <c:numCache>
                <c:formatCode>mmm\-yy</c:formatCode>
                <c:ptCount val="48"/>
                <c:pt idx="0">
                  <c:v>41275</c:v>
                </c:pt>
                <c:pt idx="1">
                  <c:v>41306</c:v>
                </c:pt>
                <c:pt idx="2">
                  <c:v>41334</c:v>
                </c:pt>
                <c:pt idx="3">
                  <c:v>41365</c:v>
                </c:pt>
                <c:pt idx="4">
                  <c:v>41395</c:v>
                </c:pt>
                <c:pt idx="5">
                  <c:v>41426</c:v>
                </c:pt>
                <c:pt idx="6">
                  <c:v>41456</c:v>
                </c:pt>
                <c:pt idx="7">
                  <c:v>41487</c:v>
                </c:pt>
                <c:pt idx="8">
                  <c:v>41518</c:v>
                </c:pt>
                <c:pt idx="9">
                  <c:v>41548</c:v>
                </c:pt>
                <c:pt idx="10">
                  <c:v>41579</c:v>
                </c:pt>
                <c:pt idx="11">
                  <c:v>41609</c:v>
                </c:pt>
                <c:pt idx="12">
                  <c:v>41640</c:v>
                </c:pt>
                <c:pt idx="13">
                  <c:v>41671</c:v>
                </c:pt>
                <c:pt idx="14">
                  <c:v>41699</c:v>
                </c:pt>
                <c:pt idx="15">
                  <c:v>41730</c:v>
                </c:pt>
                <c:pt idx="16">
                  <c:v>41760</c:v>
                </c:pt>
                <c:pt idx="17">
                  <c:v>41791</c:v>
                </c:pt>
                <c:pt idx="18">
                  <c:v>41821</c:v>
                </c:pt>
                <c:pt idx="19">
                  <c:v>41852</c:v>
                </c:pt>
                <c:pt idx="20">
                  <c:v>41883</c:v>
                </c:pt>
                <c:pt idx="21">
                  <c:v>41913</c:v>
                </c:pt>
                <c:pt idx="22">
                  <c:v>41944</c:v>
                </c:pt>
                <c:pt idx="23">
                  <c:v>41974</c:v>
                </c:pt>
                <c:pt idx="24">
                  <c:v>42005</c:v>
                </c:pt>
                <c:pt idx="25">
                  <c:v>42036</c:v>
                </c:pt>
                <c:pt idx="26">
                  <c:v>42064</c:v>
                </c:pt>
                <c:pt idx="27">
                  <c:v>42095</c:v>
                </c:pt>
                <c:pt idx="28">
                  <c:v>42125</c:v>
                </c:pt>
                <c:pt idx="29">
                  <c:v>42156</c:v>
                </c:pt>
                <c:pt idx="30">
                  <c:v>42186</c:v>
                </c:pt>
                <c:pt idx="31">
                  <c:v>42217</c:v>
                </c:pt>
                <c:pt idx="32">
                  <c:v>42248</c:v>
                </c:pt>
                <c:pt idx="33">
                  <c:v>42278</c:v>
                </c:pt>
                <c:pt idx="34">
                  <c:v>42309</c:v>
                </c:pt>
                <c:pt idx="35">
                  <c:v>42339</c:v>
                </c:pt>
                <c:pt idx="36">
                  <c:v>42370</c:v>
                </c:pt>
                <c:pt idx="37">
                  <c:v>42401</c:v>
                </c:pt>
                <c:pt idx="38">
                  <c:v>42430</c:v>
                </c:pt>
                <c:pt idx="39">
                  <c:v>42461</c:v>
                </c:pt>
                <c:pt idx="40" formatCode="[$-409]mmm\-yy;@">
                  <c:v>42506</c:v>
                </c:pt>
                <c:pt idx="42">
                  <c:v>42567</c:v>
                </c:pt>
                <c:pt idx="43">
                  <c:v>42598</c:v>
                </c:pt>
                <c:pt idx="47">
                  <c:v>42720</c:v>
                </c:pt>
              </c:numCache>
            </c:numRef>
          </c:cat>
          <c:val>
            <c:numRef>
              <c:f>Sheet1!$B$2:$B$49</c:f>
              <c:numCache>
                <c:formatCode>General</c:formatCode>
                <c:ptCount val="48"/>
                <c:pt idx="0">
                  <c:v>51802.7881038946</c:v>
                </c:pt>
                <c:pt idx="1">
                  <c:v>51528.337436842703</c:v>
                </c:pt>
                <c:pt idx="2">
                  <c:v>50931.923052880702</c:v>
                </c:pt>
                <c:pt idx="3">
                  <c:v>50519.374733288401</c:v>
                </c:pt>
                <c:pt idx="4">
                  <c:v>50162.116399174498</c:v>
                </c:pt>
                <c:pt idx="5">
                  <c:v>49449.379375608398</c:v>
                </c:pt>
                <c:pt idx="6">
                  <c:v>49125.941768992503</c:v>
                </c:pt>
                <c:pt idx="7">
                  <c:v>48886.434157015101</c:v>
                </c:pt>
                <c:pt idx="8">
                  <c:v>48336.723805400899</c:v>
                </c:pt>
                <c:pt idx="9">
                  <c:v>48015.866317630003</c:v>
                </c:pt>
                <c:pt idx="10">
                  <c:v>48045.296306385702</c:v>
                </c:pt>
                <c:pt idx="11">
                  <c:v>49226.4682769145</c:v>
                </c:pt>
                <c:pt idx="12">
                  <c:v>47862.393496425597</c:v>
                </c:pt>
                <c:pt idx="13">
                  <c:v>47165.879018876702</c:v>
                </c:pt>
                <c:pt idx="14">
                  <c:v>47149.957703004598</c:v>
                </c:pt>
                <c:pt idx="15">
                  <c:v>47164.296713927499</c:v>
                </c:pt>
                <c:pt idx="16">
                  <c:v>46971.901253315198</c:v>
                </c:pt>
                <c:pt idx="17">
                  <c:v>46553.091998466298</c:v>
                </c:pt>
                <c:pt idx="18">
                  <c:v>46201.294650311502</c:v>
                </c:pt>
                <c:pt idx="19">
                  <c:v>45665.347001383503</c:v>
                </c:pt>
                <c:pt idx="20">
                  <c:v>44995.553943149403</c:v>
                </c:pt>
                <c:pt idx="21">
                  <c:v>44924.064692242799</c:v>
                </c:pt>
                <c:pt idx="22">
                  <c:v>44524.268269795801</c:v>
                </c:pt>
                <c:pt idx="23">
                  <c:v>44029.951758441202</c:v>
                </c:pt>
                <c:pt idx="24">
                  <c:v>43605.046143359999</c:v>
                </c:pt>
                <c:pt idx="25">
                  <c:v>43381.149514141202</c:v>
                </c:pt>
                <c:pt idx="26">
                  <c:v>43499.141575460002</c:v>
                </c:pt>
                <c:pt idx="27">
                  <c:v>41517.146207482001</c:v>
                </c:pt>
                <c:pt idx="28">
                  <c:v>40655.837418251504</c:v>
                </c:pt>
                <c:pt idx="29">
                  <c:v>39658.311923385001</c:v>
                </c:pt>
                <c:pt idx="30">
                  <c:v>38651.014516444899</c:v>
                </c:pt>
                <c:pt idx="31">
                  <c:v>37859.789984992298</c:v>
                </c:pt>
                <c:pt idx="32">
                  <c:v>36995.879629445102</c:v>
                </c:pt>
                <c:pt idx="33">
                  <c:v>35507.425311606603</c:v>
                </c:pt>
                <c:pt idx="34">
                  <c:v>34276.757281225902</c:v>
                </c:pt>
                <c:pt idx="35">
                  <c:v>33432.645493033197</c:v>
                </c:pt>
                <c:pt idx="36">
                  <c:v>32326.104246332899</c:v>
                </c:pt>
                <c:pt idx="37">
                  <c:v>31900.9608737587</c:v>
                </c:pt>
                <c:pt idx="38">
                  <c:v>31268.472635624999</c:v>
                </c:pt>
                <c:pt idx="39">
                  <c:v>29813.2782195857</c:v>
                </c:pt>
                <c:pt idx="40">
                  <c:v>28832.979621337399</c:v>
                </c:pt>
                <c:pt idx="41">
                  <c:v>28035.562410726401</c:v>
                </c:pt>
                <c:pt idx="42">
                  <c:v>28729.426381810099</c:v>
                </c:pt>
                <c:pt idx="43">
                  <c:v>28974.276727021799</c:v>
                </c:pt>
                <c:pt idx="44">
                  <c:v>29471.049123621699</c:v>
                </c:pt>
                <c:pt idx="45">
                  <c:v>29642.6322318987</c:v>
                </c:pt>
                <c:pt idx="46">
                  <c:v>29427.090084818101</c:v>
                </c:pt>
                <c:pt idx="47">
                  <c:v>27619.696048633101</c:v>
                </c:pt>
              </c:numCache>
            </c:numRef>
          </c:val>
          <c:smooth val="0"/>
          <c:extLst>
            <c:ext xmlns:c16="http://schemas.microsoft.com/office/drawing/2014/chart" uri="{C3380CC4-5D6E-409C-BE32-E72D297353CC}">
              <c16:uniqueId val="{00000000-2982-4609-9C56-22FDB9FEAA5A}"/>
            </c:ext>
          </c:extLst>
        </c:ser>
        <c:dLbls>
          <c:showLegendKey val="0"/>
          <c:showVal val="0"/>
          <c:showCatName val="0"/>
          <c:showSerName val="0"/>
          <c:showPercent val="0"/>
          <c:showBubbleSize val="0"/>
        </c:dLbls>
        <c:smooth val="0"/>
        <c:axId val="114368896"/>
        <c:axId val="114370432"/>
      </c:lineChart>
      <c:dateAx>
        <c:axId val="114368896"/>
        <c:scaling>
          <c:orientation val="minMax"/>
          <c:max val="42705"/>
        </c:scaling>
        <c:delete val="0"/>
        <c:axPos val="b"/>
        <c:numFmt formatCode="mmm\-yy" sourceLinked="1"/>
        <c:majorTickMark val="out"/>
        <c:minorTickMark val="out"/>
        <c:tickLblPos val="nextTo"/>
        <c:spPr>
          <a:ln w="25400">
            <a:solidFill>
              <a:srgbClr val="000000"/>
            </a:solidFill>
          </a:ln>
        </c:spPr>
        <c:txPr>
          <a:bodyPr/>
          <a:lstStyle/>
          <a:p>
            <a:pPr>
              <a:defRPr>
                <a:solidFill>
                  <a:srgbClr val="000000"/>
                </a:solidFill>
              </a:defRPr>
            </a:pPr>
            <a:endParaRPr lang="en-US"/>
          </a:p>
        </c:txPr>
        <c:crossAx val="114370432"/>
        <c:crosses val="autoZero"/>
        <c:auto val="1"/>
        <c:lblOffset val="100"/>
        <c:baseTimeUnit val="months"/>
        <c:majorUnit val="12"/>
        <c:majorTimeUnit val="months"/>
        <c:minorUnit val="1"/>
        <c:minorTimeUnit val="months"/>
      </c:dateAx>
      <c:valAx>
        <c:axId val="114370432"/>
        <c:scaling>
          <c:orientation val="minMax"/>
          <c:min val="20000"/>
        </c:scaling>
        <c:delete val="0"/>
        <c:axPos val="l"/>
        <c:majorGridlines>
          <c:spPr>
            <a:ln w="25400">
              <a:solidFill>
                <a:srgbClr val="000000"/>
              </a:solidFill>
              <a:prstDash val="sysDot"/>
            </a:ln>
          </c:spPr>
        </c:majorGridlines>
        <c:numFmt formatCode="#,##0" sourceLinked="0"/>
        <c:majorTickMark val="out"/>
        <c:minorTickMark val="none"/>
        <c:tickLblPos val="nextTo"/>
        <c:spPr>
          <a:ln>
            <a:noFill/>
          </a:ln>
        </c:spPr>
        <c:txPr>
          <a:bodyPr/>
          <a:lstStyle/>
          <a:p>
            <a:pPr>
              <a:defRPr>
                <a:solidFill>
                  <a:srgbClr val="000000"/>
                </a:solidFill>
              </a:defRPr>
            </a:pPr>
            <a:endParaRPr lang="en-US"/>
          </a:p>
        </c:txPr>
        <c:crossAx val="114368896"/>
        <c:crosses val="autoZero"/>
        <c:crossBetween val="between"/>
        <c:majorUnit val="10000"/>
        <c:dispUnits>
          <c:builtInUnit val="thousands"/>
        </c:dispUnits>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0000"/>
                </a:solidFill>
              </a:defRPr>
            </a:pPr>
            <a:r>
              <a:rPr lang="en-US" dirty="0"/>
              <a:t>Sales-to-Active Listings Ratio</a:t>
            </a:r>
          </a:p>
        </c:rich>
      </c:tx>
      <c:layout>
        <c:manualLayout>
          <c:xMode val="edge"/>
          <c:yMode val="edge"/>
          <c:x val="0.24406927630599745"/>
          <c:y val="2.042483660130719E-2"/>
        </c:manualLayout>
      </c:layout>
      <c:overlay val="0"/>
    </c:title>
    <c:autoTitleDeleted val="0"/>
    <c:plotArea>
      <c:layout>
        <c:manualLayout>
          <c:layoutTarget val="inner"/>
          <c:xMode val="edge"/>
          <c:yMode val="edge"/>
          <c:x val="9.7639545658615101E-2"/>
          <c:y val="0.19971437393855179"/>
          <c:w val="0.87108282063180176"/>
          <c:h val="0.6472080695795378"/>
        </c:manualLayout>
      </c:layout>
      <c:lineChart>
        <c:grouping val="standard"/>
        <c:varyColors val="0"/>
        <c:ser>
          <c:idx val="0"/>
          <c:order val="0"/>
          <c:tx>
            <c:strRef>
              <c:f>Sheet1!$B$1</c:f>
              <c:strCache>
                <c:ptCount val="1"/>
                <c:pt idx="0">
                  <c:v>Column1</c:v>
                </c:pt>
              </c:strCache>
            </c:strRef>
          </c:tx>
          <c:spPr>
            <a:ln w="44450">
              <a:solidFill>
                <a:srgbClr val="FF0000"/>
              </a:solidFill>
            </a:ln>
          </c:spPr>
          <c:marker>
            <c:symbol val="none"/>
          </c:marker>
          <c:cat>
            <c:numRef>
              <c:f>Sheet1!$A$2:$A$49</c:f>
              <c:numCache>
                <c:formatCode>mmm\-yy</c:formatCode>
                <c:ptCount val="48"/>
                <c:pt idx="0">
                  <c:v>41275</c:v>
                </c:pt>
                <c:pt idx="1">
                  <c:v>41306</c:v>
                </c:pt>
                <c:pt idx="2">
                  <c:v>41334</c:v>
                </c:pt>
                <c:pt idx="3">
                  <c:v>41365</c:v>
                </c:pt>
                <c:pt idx="4">
                  <c:v>41395</c:v>
                </c:pt>
                <c:pt idx="5">
                  <c:v>41426</c:v>
                </c:pt>
                <c:pt idx="6">
                  <c:v>41456</c:v>
                </c:pt>
                <c:pt idx="7">
                  <c:v>41487</c:v>
                </c:pt>
                <c:pt idx="8">
                  <c:v>41518</c:v>
                </c:pt>
                <c:pt idx="9">
                  <c:v>41548</c:v>
                </c:pt>
                <c:pt idx="10">
                  <c:v>41579</c:v>
                </c:pt>
                <c:pt idx="11">
                  <c:v>41609</c:v>
                </c:pt>
                <c:pt idx="12">
                  <c:v>41640</c:v>
                </c:pt>
                <c:pt idx="13">
                  <c:v>41671</c:v>
                </c:pt>
                <c:pt idx="14">
                  <c:v>41699</c:v>
                </c:pt>
                <c:pt idx="15">
                  <c:v>41730</c:v>
                </c:pt>
                <c:pt idx="16">
                  <c:v>41760</c:v>
                </c:pt>
                <c:pt idx="17">
                  <c:v>41791</c:v>
                </c:pt>
                <c:pt idx="18">
                  <c:v>41821</c:v>
                </c:pt>
                <c:pt idx="19">
                  <c:v>41852</c:v>
                </c:pt>
                <c:pt idx="20">
                  <c:v>41883</c:v>
                </c:pt>
                <c:pt idx="21">
                  <c:v>41913</c:v>
                </c:pt>
                <c:pt idx="22">
                  <c:v>41944</c:v>
                </c:pt>
                <c:pt idx="23">
                  <c:v>41974</c:v>
                </c:pt>
                <c:pt idx="24">
                  <c:v>42005</c:v>
                </c:pt>
                <c:pt idx="25">
                  <c:v>42036</c:v>
                </c:pt>
                <c:pt idx="26">
                  <c:v>42064</c:v>
                </c:pt>
                <c:pt idx="27">
                  <c:v>42095</c:v>
                </c:pt>
                <c:pt idx="28">
                  <c:v>42125</c:v>
                </c:pt>
                <c:pt idx="29">
                  <c:v>42156</c:v>
                </c:pt>
                <c:pt idx="30">
                  <c:v>42186</c:v>
                </c:pt>
                <c:pt idx="31">
                  <c:v>42217</c:v>
                </c:pt>
                <c:pt idx="32">
                  <c:v>42248</c:v>
                </c:pt>
                <c:pt idx="33">
                  <c:v>42278</c:v>
                </c:pt>
                <c:pt idx="34">
                  <c:v>42309</c:v>
                </c:pt>
                <c:pt idx="35">
                  <c:v>42339</c:v>
                </c:pt>
                <c:pt idx="36">
                  <c:v>42370</c:v>
                </c:pt>
                <c:pt idx="37">
                  <c:v>42401</c:v>
                </c:pt>
                <c:pt idx="38">
                  <c:v>42430</c:v>
                </c:pt>
                <c:pt idx="39">
                  <c:v>42461</c:v>
                </c:pt>
                <c:pt idx="40" formatCode="[$-409]mmm\-yy;@">
                  <c:v>42506</c:v>
                </c:pt>
                <c:pt idx="42">
                  <c:v>42567</c:v>
                </c:pt>
                <c:pt idx="43">
                  <c:v>42598</c:v>
                </c:pt>
                <c:pt idx="47">
                  <c:v>42720</c:v>
                </c:pt>
              </c:numCache>
            </c:numRef>
          </c:cat>
          <c:val>
            <c:numRef>
              <c:f>Sheet1!$B$2:$B$49</c:f>
              <c:numCache>
                <c:formatCode>General</c:formatCode>
                <c:ptCount val="48"/>
                <c:pt idx="0">
                  <c:v>10.3712183117407</c:v>
                </c:pt>
                <c:pt idx="1">
                  <c:v>9.8683008431879795</c:v>
                </c:pt>
                <c:pt idx="2">
                  <c:v>10.2380584129639</c:v>
                </c:pt>
                <c:pt idx="3">
                  <c:v>11.5240464612769</c:v>
                </c:pt>
                <c:pt idx="4">
                  <c:v>11.9197320377142</c:v>
                </c:pt>
                <c:pt idx="5">
                  <c:v>11.553869632297801</c:v>
                </c:pt>
                <c:pt idx="6">
                  <c:v>13.283468160116101</c:v>
                </c:pt>
                <c:pt idx="7">
                  <c:v>13.6930439101302</c:v>
                </c:pt>
                <c:pt idx="8">
                  <c:v>13.7540844398385</c:v>
                </c:pt>
                <c:pt idx="9">
                  <c:v>14.108866406826801</c:v>
                </c:pt>
                <c:pt idx="10">
                  <c:v>13.363268094311699</c:v>
                </c:pt>
                <c:pt idx="11">
                  <c:v>13.872066027497</c:v>
                </c:pt>
                <c:pt idx="12">
                  <c:v>13.924428900801599</c:v>
                </c:pt>
                <c:pt idx="13">
                  <c:v>13.543503337574901</c:v>
                </c:pt>
                <c:pt idx="14">
                  <c:v>12.891590940571801</c:v>
                </c:pt>
                <c:pt idx="15">
                  <c:v>13.774899328091699</c:v>
                </c:pt>
                <c:pt idx="16">
                  <c:v>14.5116695431549</c:v>
                </c:pt>
                <c:pt idx="17">
                  <c:v>15.166637972353699</c:v>
                </c:pt>
                <c:pt idx="18">
                  <c:v>15.631980663840899</c:v>
                </c:pt>
                <c:pt idx="19">
                  <c:v>15.600208440912599</c:v>
                </c:pt>
                <c:pt idx="20">
                  <c:v>17.350878656069298</c:v>
                </c:pt>
                <c:pt idx="21">
                  <c:v>17.328263287097101</c:v>
                </c:pt>
                <c:pt idx="22">
                  <c:v>15.9724497504191</c:v>
                </c:pt>
                <c:pt idx="23">
                  <c:v>17.775863455407201</c:v>
                </c:pt>
                <c:pt idx="24">
                  <c:v>15.806124712288799</c:v>
                </c:pt>
                <c:pt idx="25">
                  <c:v>17.821937860048301</c:v>
                </c:pt>
                <c:pt idx="26">
                  <c:v>19.152508714418801</c:v>
                </c:pt>
                <c:pt idx="27">
                  <c:v>20.030980812618399</c:v>
                </c:pt>
                <c:pt idx="28">
                  <c:v>19.533836697793099</c:v>
                </c:pt>
                <c:pt idx="29">
                  <c:v>22.075967410448001</c:v>
                </c:pt>
                <c:pt idx="30">
                  <c:v>22.575038721791099</c:v>
                </c:pt>
                <c:pt idx="31">
                  <c:v>22.574107797675399</c:v>
                </c:pt>
                <c:pt idx="32">
                  <c:v>23.650078355119</c:v>
                </c:pt>
                <c:pt idx="33">
                  <c:v>25.149067465807999</c:v>
                </c:pt>
                <c:pt idx="34">
                  <c:v>28.209083878690699</c:v>
                </c:pt>
                <c:pt idx="35">
                  <c:v>30.3254823623787</c:v>
                </c:pt>
                <c:pt idx="36">
                  <c:v>28.431740648672701</c:v>
                </c:pt>
                <c:pt idx="37">
                  <c:v>35.272544950018897</c:v>
                </c:pt>
                <c:pt idx="38">
                  <c:v>36.693208085163803</c:v>
                </c:pt>
                <c:pt idx="39">
                  <c:v>36.293401469103003</c:v>
                </c:pt>
                <c:pt idx="40">
                  <c:v>36.5101917041275</c:v>
                </c:pt>
                <c:pt idx="41">
                  <c:v>35.311000302215497</c:v>
                </c:pt>
                <c:pt idx="42">
                  <c:v>29.393061266504802</c:v>
                </c:pt>
                <c:pt idx="43">
                  <c:v>29.922425239682699</c:v>
                </c:pt>
                <c:pt idx="44">
                  <c:v>26.309711596584599</c:v>
                </c:pt>
                <c:pt idx="45">
                  <c:v>25.237434859117901</c:v>
                </c:pt>
                <c:pt idx="46">
                  <c:v>26.454343502888399</c:v>
                </c:pt>
                <c:pt idx="47">
                  <c:v>26.213761934645198</c:v>
                </c:pt>
              </c:numCache>
            </c:numRef>
          </c:val>
          <c:smooth val="0"/>
          <c:extLst>
            <c:ext xmlns:c16="http://schemas.microsoft.com/office/drawing/2014/chart" uri="{C3380CC4-5D6E-409C-BE32-E72D297353CC}">
              <c16:uniqueId val="{00000000-4A3A-416D-8A9A-12D7E477ACE1}"/>
            </c:ext>
          </c:extLst>
        </c:ser>
        <c:dLbls>
          <c:showLegendKey val="0"/>
          <c:showVal val="0"/>
          <c:showCatName val="0"/>
          <c:showSerName val="0"/>
          <c:showPercent val="0"/>
          <c:showBubbleSize val="0"/>
        </c:dLbls>
        <c:smooth val="0"/>
        <c:axId val="114378624"/>
        <c:axId val="114380160"/>
      </c:lineChart>
      <c:dateAx>
        <c:axId val="114378624"/>
        <c:scaling>
          <c:orientation val="minMax"/>
          <c:max val="42705"/>
        </c:scaling>
        <c:delete val="0"/>
        <c:axPos val="b"/>
        <c:numFmt formatCode="mmm\-yy" sourceLinked="1"/>
        <c:majorTickMark val="out"/>
        <c:minorTickMark val="out"/>
        <c:tickLblPos val="nextTo"/>
        <c:spPr>
          <a:ln w="25400">
            <a:solidFill>
              <a:srgbClr val="000000"/>
            </a:solidFill>
          </a:ln>
        </c:spPr>
        <c:txPr>
          <a:bodyPr/>
          <a:lstStyle/>
          <a:p>
            <a:pPr>
              <a:defRPr>
                <a:solidFill>
                  <a:srgbClr val="000000"/>
                </a:solidFill>
              </a:defRPr>
            </a:pPr>
            <a:endParaRPr lang="en-US"/>
          </a:p>
        </c:txPr>
        <c:crossAx val="114380160"/>
        <c:crosses val="autoZero"/>
        <c:auto val="1"/>
        <c:lblOffset val="100"/>
        <c:baseTimeUnit val="months"/>
        <c:majorUnit val="12"/>
        <c:majorTimeUnit val="months"/>
        <c:minorUnit val="1"/>
        <c:minorTimeUnit val="months"/>
      </c:dateAx>
      <c:valAx>
        <c:axId val="114380160"/>
        <c:scaling>
          <c:orientation val="minMax"/>
        </c:scaling>
        <c:delete val="0"/>
        <c:axPos val="l"/>
        <c:majorGridlines>
          <c:spPr>
            <a:ln w="25400">
              <a:solidFill>
                <a:srgbClr val="000000"/>
              </a:solidFill>
              <a:prstDash val="sysDot"/>
            </a:ln>
          </c:spPr>
        </c:majorGridlines>
        <c:numFmt formatCode="#,##0" sourceLinked="0"/>
        <c:majorTickMark val="out"/>
        <c:minorTickMark val="none"/>
        <c:tickLblPos val="nextTo"/>
        <c:spPr>
          <a:ln>
            <a:noFill/>
          </a:ln>
        </c:spPr>
        <c:txPr>
          <a:bodyPr/>
          <a:lstStyle/>
          <a:p>
            <a:pPr>
              <a:defRPr>
                <a:solidFill>
                  <a:srgbClr val="000000"/>
                </a:solidFill>
              </a:defRPr>
            </a:pPr>
            <a:endParaRPr lang="en-US"/>
          </a:p>
        </c:txPr>
        <c:crossAx val="114378624"/>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0000"/>
                </a:solidFill>
              </a:defRPr>
            </a:pPr>
            <a:r>
              <a:rPr lang="en-US" dirty="0"/>
              <a:t>MLS Residential New Listings</a:t>
            </a:r>
          </a:p>
        </c:rich>
      </c:tx>
      <c:layout>
        <c:manualLayout>
          <c:xMode val="edge"/>
          <c:yMode val="edge"/>
          <c:x val="0.25569765251719195"/>
          <c:y val="2.0398146668796933E-2"/>
        </c:manualLayout>
      </c:layout>
      <c:overlay val="0"/>
    </c:title>
    <c:autoTitleDeleted val="0"/>
    <c:plotArea>
      <c:layout>
        <c:manualLayout>
          <c:layoutTarget val="inner"/>
          <c:xMode val="edge"/>
          <c:yMode val="edge"/>
          <c:x val="8.7775465018393159E-2"/>
          <c:y val="0.20788430857907464"/>
          <c:w val="0.88160193503004025"/>
          <c:h val="0.6472080695795378"/>
        </c:manualLayout>
      </c:layout>
      <c:lineChart>
        <c:grouping val="standard"/>
        <c:varyColors val="0"/>
        <c:ser>
          <c:idx val="0"/>
          <c:order val="0"/>
          <c:tx>
            <c:strRef>
              <c:f>Sheet1!$B$1</c:f>
              <c:strCache>
                <c:ptCount val="1"/>
                <c:pt idx="0">
                  <c:v>Column1</c:v>
                </c:pt>
              </c:strCache>
            </c:strRef>
          </c:tx>
          <c:spPr>
            <a:ln w="44450">
              <a:solidFill>
                <a:srgbClr val="FF0000"/>
              </a:solidFill>
            </a:ln>
          </c:spPr>
          <c:marker>
            <c:symbol val="none"/>
          </c:marker>
          <c:cat>
            <c:numRef>
              <c:f>Sheet1!$A$2:$A$49</c:f>
              <c:numCache>
                <c:formatCode>mmm\-yy</c:formatCode>
                <c:ptCount val="48"/>
                <c:pt idx="0">
                  <c:v>41275</c:v>
                </c:pt>
                <c:pt idx="1">
                  <c:v>41306</c:v>
                </c:pt>
                <c:pt idx="2">
                  <c:v>41334</c:v>
                </c:pt>
                <c:pt idx="3">
                  <c:v>41365</c:v>
                </c:pt>
                <c:pt idx="4">
                  <c:v>41395</c:v>
                </c:pt>
                <c:pt idx="5">
                  <c:v>41426</c:v>
                </c:pt>
                <c:pt idx="6">
                  <c:v>41456</c:v>
                </c:pt>
                <c:pt idx="7">
                  <c:v>41487</c:v>
                </c:pt>
                <c:pt idx="8">
                  <c:v>41518</c:v>
                </c:pt>
                <c:pt idx="9">
                  <c:v>41548</c:v>
                </c:pt>
                <c:pt idx="10">
                  <c:v>41579</c:v>
                </c:pt>
                <c:pt idx="11">
                  <c:v>41609</c:v>
                </c:pt>
                <c:pt idx="12">
                  <c:v>41640</c:v>
                </c:pt>
                <c:pt idx="13">
                  <c:v>41671</c:v>
                </c:pt>
                <c:pt idx="14">
                  <c:v>41699</c:v>
                </c:pt>
                <c:pt idx="15">
                  <c:v>41730</c:v>
                </c:pt>
                <c:pt idx="16">
                  <c:v>41760</c:v>
                </c:pt>
                <c:pt idx="17">
                  <c:v>41791</c:v>
                </c:pt>
                <c:pt idx="18">
                  <c:v>41821</c:v>
                </c:pt>
                <c:pt idx="19">
                  <c:v>41852</c:v>
                </c:pt>
                <c:pt idx="20">
                  <c:v>41883</c:v>
                </c:pt>
                <c:pt idx="21">
                  <c:v>41913</c:v>
                </c:pt>
                <c:pt idx="22">
                  <c:v>41944</c:v>
                </c:pt>
                <c:pt idx="23">
                  <c:v>41974</c:v>
                </c:pt>
                <c:pt idx="24">
                  <c:v>42005</c:v>
                </c:pt>
                <c:pt idx="25">
                  <c:v>42036</c:v>
                </c:pt>
                <c:pt idx="26">
                  <c:v>42064</c:v>
                </c:pt>
                <c:pt idx="27">
                  <c:v>42095</c:v>
                </c:pt>
                <c:pt idx="28">
                  <c:v>42125</c:v>
                </c:pt>
                <c:pt idx="29">
                  <c:v>42156</c:v>
                </c:pt>
                <c:pt idx="30">
                  <c:v>42186</c:v>
                </c:pt>
                <c:pt idx="31">
                  <c:v>42217</c:v>
                </c:pt>
                <c:pt idx="32">
                  <c:v>42248</c:v>
                </c:pt>
                <c:pt idx="33">
                  <c:v>42278</c:v>
                </c:pt>
                <c:pt idx="34">
                  <c:v>42309</c:v>
                </c:pt>
                <c:pt idx="35">
                  <c:v>42339</c:v>
                </c:pt>
                <c:pt idx="36">
                  <c:v>42370</c:v>
                </c:pt>
                <c:pt idx="37">
                  <c:v>42401</c:v>
                </c:pt>
                <c:pt idx="38">
                  <c:v>42430</c:v>
                </c:pt>
                <c:pt idx="39">
                  <c:v>42461</c:v>
                </c:pt>
                <c:pt idx="40" formatCode="[$-409]mmm\-yy;@">
                  <c:v>42506</c:v>
                </c:pt>
                <c:pt idx="42" formatCode="[$-409]mmm\-yy;@">
                  <c:v>42567</c:v>
                </c:pt>
                <c:pt idx="43" formatCode="[$-409]mmm\-yy;@">
                  <c:v>42598</c:v>
                </c:pt>
                <c:pt idx="47" formatCode="[$-409]mmm\-yy;@">
                  <c:v>42720</c:v>
                </c:pt>
              </c:numCache>
            </c:numRef>
          </c:cat>
          <c:val>
            <c:numRef>
              <c:f>Sheet1!$B$2:$B$49</c:f>
              <c:numCache>
                <c:formatCode>General</c:formatCode>
                <c:ptCount val="48"/>
                <c:pt idx="0">
                  <c:v>12209</c:v>
                </c:pt>
                <c:pt idx="1">
                  <c:v>12200</c:v>
                </c:pt>
                <c:pt idx="2">
                  <c:v>12300</c:v>
                </c:pt>
                <c:pt idx="3">
                  <c:v>11918</c:v>
                </c:pt>
                <c:pt idx="4">
                  <c:v>11896</c:v>
                </c:pt>
                <c:pt idx="5">
                  <c:v>12033</c:v>
                </c:pt>
                <c:pt idx="6">
                  <c:v>12204</c:v>
                </c:pt>
                <c:pt idx="7">
                  <c:v>12408</c:v>
                </c:pt>
                <c:pt idx="8">
                  <c:v>12406</c:v>
                </c:pt>
                <c:pt idx="9">
                  <c:v>12107</c:v>
                </c:pt>
                <c:pt idx="10">
                  <c:v>13008</c:v>
                </c:pt>
                <c:pt idx="11">
                  <c:v>12522</c:v>
                </c:pt>
                <c:pt idx="12">
                  <c:v>12609</c:v>
                </c:pt>
                <c:pt idx="13">
                  <c:v>12107</c:v>
                </c:pt>
                <c:pt idx="14">
                  <c:v>12168</c:v>
                </c:pt>
                <c:pt idx="15">
                  <c:v>12837</c:v>
                </c:pt>
                <c:pt idx="16">
                  <c:v>12830</c:v>
                </c:pt>
                <c:pt idx="17">
                  <c:v>12702</c:v>
                </c:pt>
                <c:pt idx="18">
                  <c:v>12505</c:v>
                </c:pt>
                <c:pt idx="19">
                  <c:v>12533</c:v>
                </c:pt>
                <c:pt idx="20">
                  <c:v>12575</c:v>
                </c:pt>
                <c:pt idx="21">
                  <c:v>12726</c:v>
                </c:pt>
                <c:pt idx="22">
                  <c:v>12522</c:v>
                </c:pt>
                <c:pt idx="23">
                  <c:v>12591</c:v>
                </c:pt>
                <c:pt idx="24">
                  <c:v>12568</c:v>
                </c:pt>
                <c:pt idx="25">
                  <c:v>13074</c:v>
                </c:pt>
                <c:pt idx="26">
                  <c:v>13249</c:v>
                </c:pt>
                <c:pt idx="27">
                  <c:v>12532</c:v>
                </c:pt>
                <c:pt idx="28">
                  <c:v>12515</c:v>
                </c:pt>
                <c:pt idx="29">
                  <c:v>12649</c:v>
                </c:pt>
                <c:pt idx="30">
                  <c:v>12663</c:v>
                </c:pt>
                <c:pt idx="31">
                  <c:v>12669</c:v>
                </c:pt>
                <c:pt idx="32">
                  <c:v>11717</c:v>
                </c:pt>
                <c:pt idx="33">
                  <c:v>12314</c:v>
                </c:pt>
                <c:pt idx="34">
                  <c:v>12879</c:v>
                </c:pt>
                <c:pt idx="35">
                  <c:v>13238</c:v>
                </c:pt>
                <c:pt idx="36">
                  <c:v>12270</c:v>
                </c:pt>
                <c:pt idx="37">
                  <c:v>13334</c:v>
                </c:pt>
                <c:pt idx="38">
                  <c:v>13503</c:v>
                </c:pt>
                <c:pt idx="39">
                  <c:v>13558</c:v>
                </c:pt>
                <c:pt idx="40">
                  <c:v>13200</c:v>
                </c:pt>
                <c:pt idx="41">
                  <c:v>13528</c:v>
                </c:pt>
                <c:pt idx="42">
                  <c:v>13871</c:v>
                </c:pt>
                <c:pt idx="43">
                  <c:v>13083</c:v>
                </c:pt>
                <c:pt idx="44">
                  <c:v>12924</c:v>
                </c:pt>
                <c:pt idx="45">
                  <c:v>12879</c:v>
                </c:pt>
                <c:pt idx="46">
                  <c:v>11992</c:v>
                </c:pt>
                <c:pt idx="47">
                  <c:v>10979</c:v>
                </c:pt>
              </c:numCache>
            </c:numRef>
          </c:val>
          <c:smooth val="0"/>
          <c:extLst>
            <c:ext xmlns:c16="http://schemas.microsoft.com/office/drawing/2014/chart" uri="{C3380CC4-5D6E-409C-BE32-E72D297353CC}">
              <c16:uniqueId val="{00000000-4FCA-4DD6-8BCB-D30A7277912E}"/>
            </c:ext>
          </c:extLst>
        </c:ser>
        <c:dLbls>
          <c:showLegendKey val="0"/>
          <c:showVal val="0"/>
          <c:showCatName val="0"/>
          <c:showSerName val="0"/>
          <c:showPercent val="0"/>
          <c:showBubbleSize val="0"/>
        </c:dLbls>
        <c:smooth val="0"/>
        <c:axId val="114309760"/>
        <c:axId val="114352512"/>
      </c:lineChart>
      <c:dateAx>
        <c:axId val="114309760"/>
        <c:scaling>
          <c:orientation val="minMax"/>
          <c:max val="42709"/>
        </c:scaling>
        <c:delete val="0"/>
        <c:axPos val="b"/>
        <c:numFmt formatCode="mmm\-yy" sourceLinked="1"/>
        <c:majorTickMark val="out"/>
        <c:minorTickMark val="out"/>
        <c:tickLblPos val="nextTo"/>
        <c:spPr>
          <a:ln w="25400">
            <a:solidFill>
              <a:srgbClr val="000000"/>
            </a:solidFill>
          </a:ln>
        </c:spPr>
        <c:txPr>
          <a:bodyPr/>
          <a:lstStyle/>
          <a:p>
            <a:pPr>
              <a:defRPr>
                <a:solidFill>
                  <a:srgbClr val="000000"/>
                </a:solidFill>
              </a:defRPr>
            </a:pPr>
            <a:endParaRPr lang="en-US"/>
          </a:p>
        </c:txPr>
        <c:crossAx val="114352512"/>
        <c:crosses val="autoZero"/>
        <c:auto val="0"/>
        <c:lblOffset val="100"/>
        <c:baseTimeUnit val="months"/>
        <c:majorUnit val="12"/>
        <c:majorTimeUnit val="months"/>
        <c:minorUnit val="1"/>
        <c:minorTimeUnit val="months"/>
      </c:dateAx>
      <c:valAx>
        <c:axId val="114352512"/>
        <c:scaling>
          <c:orientation val="minMax"/>
          <c:min val="10000"/>
        </c:scaling>
        <c:delete val="0"/>
        <c:axPos val="l"/>
        <c:majorGridlines>
          <c:spPr>
            <a:ln w="25400">
              <a:solidFill>
                <a:srgbClr val="000000"/>
              </a:solidFill>
              <a:prstDash val="sysDot"/>
            </a:ln>
          </c:spPr>
        </c:majorGridlines>
        <c:numFmt formatCode="#,##0" sourceLinked="0"/>
        <c:majorTickMark val="out"/>
        <c:minorTickMark val="none"/>
        <c:tickLblPos val="nextTo"/>
        <c:spPr>
          <a:ln>
            <a:noFill/>
          </a:ln>
        </c:spPr>
        <c:txPr>
          <a:bodyPr/>
          <a:lstStyle/>
          <a:p>
            <a:pPr>
              <a:defRPr>
                <a:solidFill>
                  <a:srgbClr val="000000"/>
                </a:solidFill>
              </a:defRPr>
            </a:pPr>
            <a:endParaRPr lang="en-US"/>
          </a:p>
        </c:txPr>
        <c:crossAx val="114309760"/>
        <c:crosses val="autoZero"/>
        <c:crossBetween val="between"/>
        <c:majorUnit val="1000"/>
        <c:dispUnits>
          <c:builtInUnit val="thousands"/>
        </c:dispUnits>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0000"/>
                </a:solidFill>
              </a:defRPr>
            </a:pPr>
            <a:r>
              <a:rPr lang="en-US" dirty="0"/>
              <a:t>MLS Residential Sales</a:t>
            </a:r>
          </a:p>
        </c:rich>
      </c:tx>
      <c:layout>
        <c:manualLayout>
          <c:xMode val="edge"/>
          <c:yMode val="edge"/>
          <c:x val="0.25773165306522311"/>
          <c:y val="1.6339869281045753E-2"/>
        </c:manualLayout>
      </c:layout>
      <c:overlay val="0"/>
    </c:title>
    <c:autoTitleDeleted val="0"/>
    <c:plotArea>
      <c:layout/>
      <c:lineChart>
        <c:grouping val="standard"/>
        <c:varyColors val="0"/>
        <c:ser>
          <c:idx val="0"/>
          <c:order val="0"/>
          <c:tx>
            <c:strRef>
              <c:f>Sheet1!$B$1</c:f>
              <c:strCache>
                <c:ptCount val="1"/>
                <c:pt idx="0">
                  <c:v>Column1</c:v>
                </c:pt>
              </c:strCache>
            </c:strRef>
          </c:tx>
          <c:spPr>
            <a:ln w="44450">
              <a:solidFill>
                <a:srgbClr val="FF0000"/>
              </a:solidFill>
            </a:ln>
          </c:spPr>
          <c:marker>
            <c:symbol val="none"/>
          </c:marker>
          <c:cat>
            <c:numRef>
              <c:f>Sheet1!$A$2:$A$49</c:f>
              <c:numCache>
                <c:formatCode>mmm\-yy</c:formatCode>
                <c:ptCount val="48"/>
                <c:pt idx="0">
                  <c:v>41275</c:v>
                </c:pt>
                <c:pt idx="1">
                  <c:v>41306</c:v>
                </c:pt>
                <c:pt idx="2">
                  <c:v>41334</c:v>
                </c:pt>
                <c:pt idx="3">
                  <c:v>41365</c:v>
                </c:pt>
                <c:pt idx="4">
                  <c:v>41395</c:v>
                </c:pt>
                <c:pt idx="5">
                  <c:v>41426</c:v>
                </c:pt>
                <c:pt idx="6">
                  <c:v>41456</c:v>
                </c:pt>
                <c:pt idx="7">
                  <c:v>41487</c:v>
                </c:pt>
                <c:pt idx="8">
                  <c:v>41518</c:v>
                </c:pt>
                <c:pt idx="9">
                  <c:v>41548</c:v>
                </c:pt>
                <c:pt idx="10">
                  <c:v>41579</c:v>
                </c:pt>
                <c:pt idx="11">
                  <c:v>41609</c:v>
                </c:pt>
                <c:pt idx="12">
                  <c:v>41640</c:v>
                </c:pt>
                <c:pt idx="13">
                  <c:v>41671</c:v>
                </c:pt>
                <c:pt idx="14">
                  <c:v>41699</c:v>
                </c:pt>
                <c:pt idx="15">
                  <c:v>41730</c:v>
                </c:pt>
                <c:pt idx="16">
                  <c:v>41760</c:v>
                </c:pt>
                <c:pt idx="17">
                  <c:v>41791</c:v>
                </c:pt>
                <c:pt idx="18">
                  <c:v>41821</c:v>
                </c:pt>
                <c:pt idx="19">
                  <c:v>41852</c:v>
                </c:pt>
                <c:pt idx="20">
                  <c:v>41883</c:v>
                </c:pt>
                <c:pt idx="21">
                  <c:v>41913</c:v>
                </c:pt>
                <c:pt idx="22">
                  <c:v>41944</c:v>
                </c:pt>
                <c:pt idx="23">
                  <c:v>41974</c:v>
                </c:pt>
                <c:pt idx="24">
                  <c:v>42005</c:v>
                </c:pt>
                <c:pt idx="25">
                  <c:v>42036</c:v>
                </c:pt>
                <c:pt idx="26">
                  <c:v>42064</c:v>
                </c:pt>
                <c:pt idx="27">
                  <c:v>42095</c:v>
                </c:pt>
                <c:pt idx="28">
                  <c:v>42125</c:v>
                </c:pt>
                <c:pt idx="29">
                  <c:v>42156</c:v>
                </c:pt>
                <c:pt idx="30">
                  <c:v>42186</c:v>
                </c:pt>
                <c:pt idx="31">
                  <c:v>42217</c:v>
                </c:pt>
                <c:pt idx="32">
                  <c:v>42248</c:v>
                </c:pt>
                <c:pt idx="33">
                  <c:v>42278</c:v>
                </c:pt>
                <c:pt idx="34">
                  <c:v>42309</c:v>
                </c:pt>
                <c:pt idx="35">
                  <c:v>42339</c:v>
                </c:pt>
                <c:pt idx="36">
                  <c:v>42370</c:v>
                </c:pt>
                <c:pt idx="37">
                  <c:v>42401</c:v>
                </c:pt>
                <c:pt idx="38">
                  <c:v>42430</c:v>
                </c:pt>
                <c:pt idx="39">
                  <c:v>42461</c:v>
                </c:pt>
                <c:pt idx="40" formatCode="[$-409]mmm\-yy;@">
                  <c:v>42506</c:v>
                </c:pt>
                <c:pt idx="42" formatCode="[$-409]mmm\-yy;@">
                  <c:v>42567</c:v>
                </c:pt>
                <c:pt idx="43" formatCode="[$-409]mmm\-yy;@">
                  <c:v>42598</c:v>
                </c:pt>
                <c:pt idx="44" formatCode="[$-409]mmm\-yy;@">
                  <c:v>42629</c:v>
                </c:pt>
                <c:pt idx="47" formatCode="[$-409]mmm\-yy;@">
                  <c:v>42720</c:v>
                </c:pt>
              </c:numCache>
            </c:numRef>
          </c:cat>
          <c:val>
            <c:numRef>
              <c:f>Sheet1!$B$2:$B$49</c:f>
              <c:numCache>
                <c:formatCode>General</c:formatCode>
                <c:ptCount val="48"/>
                <c:pt idx="0">
                  <c:v>2944</c:v>
                </c:pt>
                <c:pt idx="1">
                  <c:v>2828</c:v>
                </c:pt>
                <c:pt idx="2">
                  <c:v>3067</c:v>
                </c:pt>
                <c:pt idx="3">
                  <c:v>3107</c:v>
                </c:pt>
                <c:pt idx="4">
                  <c:v>3259</c:v>
                </c:pt>
                <c:pt idx="5">
                  <c:v>3414</c:v>
                </c:pt>
                <c:pt idx="6">
                  <c:v>3733</c:v>
                </c:pt>
                <c:pt idx="7">
                  <c:v>3871</c:v>
                </c:pt>
                <c:pt idx="8">
                  <c:v>3956</c:v>
                </c:pt>
                <c:pt idx="9">
                  <c:v>3789</c:v>
                </c:pt>
                <c:pt idx="10">
                  <c:v>3822</c:v>
                </c:pt>
                <c:pt idx="11">
                  <c:v>4090</c:v>
                </c:pt>
                <c:pt idx="12">
                  <c:v>3823</c:v>
                </c:pt>
                <c:pt idx="13">
                  <c:v>3828</c:v>
                </c:pt>
                <c:pt idx="14">
                  <c:v>3260</c:v>
                </c:pt>
                <c:pt idx="15">
                  <c:v>3773</c:v>
                </c:pt>
                <c:pt idx="16">
                  <c:v>3947</c:v>
                </c:pt>
                <c:pt idx="17">
                  <c:v>4123</c:v>
                </c:pt>
                <c:pt idx="18">
                  <c:v>3975</c:v>
                </c:pt>
                <c:pt idx="19">
                  <c:v>4299</c:v>
                </c:pt>
                <c:pt idx="20">
                  <c:v>4448</c:v>
                </c:pt>
                <c:pt idx="21">
                  <c:v>4424</c:v>
                </c:pt>
                <c:pt idx="22">
                  <c:v>4396</c:v>
                </c:pt>
                <c:pt idx="23">
                  <c:v>4414</c:v>
                </c:pt>
                <c:pt idx="24">
                  <c:v>4429</c:v>
                </c:pt>
                <c:pt idx="25">
                  <c:v>4685</c:v>
                </c:pt>
                <c:pt idx="26">
                  <c:v>4964</c:v>
                </c:pt>
                <c:pt idx="27">
                  <c:v>5028</c:v>
                </c:pt>
                <c:pt idx="28">
                  <c:v>5127</c:v>
                </c:pt>
                <c:pt idx="29">
                  <c:v>5207</c:v>
                </c:pt>
                <c:pt idx="30">
                  <c:v>5290</c:v>
                </c:pt>
                <c:pt idx="31">
                  <c:v>5323</c:v>
                </c:pt>
                <c:pt idx="32">
                  <c:v>5218</c:v>
                </c:pt>
                <c:pt idx="33">
                  <c:v>5619</c:v>
                </c:pt>
                <c:pt idx="34">
                  <c:v>6126</c:v>
                </c:pt>
                <c:pt idx="35">
                  <c:v>6184</c:v>
                </c:pt>
                <c:pt idx="36">
                  <c:v>6614</c:v>
                </c:pt>
                <c:pt idx="37">
                  <c:v>6824</c:v>
                </c:pt>
                <c:pt idx="38">
                  <c:v>6736</c:v>
                </c:pt>
                <c:pt idx="39">
                  <c:v>6583</c:v>
                </c:pt>
                <c:pt idx="40">
                  <c:v>6146</c:v>
                </c:pt>
                <c:pt idx="41">
                  <c:v>5706</c:v>
                </c:pt>
                <c:pt idx="42">
                  <c:v>5113</c:v>
                </c:pt>
                <c:pt idx="43">
                  <c:v>4319</c:v>
                </c:pt>
                <c:pt idx="44">
                  <c:v>4123</c:v>
                </c:pt>
                <c:pt idx="45">
                  <c:v>4297</c:v>
                </c:pt>
                <c:pt idx="46">
                  <c:v>3988</c:v>
                </c:pt>
                <c:pt idx="47">
                  <c:v>4042</c:v>
                </c:pt>
              </c:numCache>
            </c:numRef>
          </c:val>
          <c:smooth val="0"/>
          <c:extLst>
            <c:ext xmlns:c16="http://schemas.microsoft.com/office/drawing/2014/chart" uri="{C3380CC4-5D6E-409C-BE32-E72D297353CC}">
              <c16:uniqueId val="{00000000-9CF6-4B53-AB11-27F718381341}"/>
            </c:ext>
          </c:extLst>
        </c:ser>
        <c:dLbls>
          <c:showLegendKey val="0"/>
          <c:showVal val="0"/>
          <c:showCatName val="0"/>
          <c:showSerName val="0"/>
          <c:showPercent val="0"/>
          <c:showBubbleSize val="0"/>
        </c:dLbls>
        <c:smooth val="0"/>
        <c:axId val="114309760"/>
        <c:axId val="114352512"/>
      </c:lineChart>
      <c:dateAx>
        <c:axId val="114309760"/>
        <c:scaling>
          <c:orientation val="minMax"/>
          <c:max val="42705"/>
        </c:scaling>
        <c:delete val="0"/>
        <c:axPos val="b"/>
        <c:numFmt formatCode="mmm\-yy" sourceLinked="1"/>
        <c:majorTickMark val="out"/>
        <c:minorTickMark val="out"/>
        <c:tickLblPos val="nextTo"/>
        <c:spPr>
          <a:ln w="25400">
            <a:solidFill>
              <a:srgbClr val="000000"/>
            </a:solidFill>
          </a:ln>
        </c:spPr>
        <c:txPr>
          <a:bodyPr/>
          <a:lstStyle/>
          <a:p>
            <a:pPr>
              <a:defRPr>
                <a:solidFill>
                  <a:srgbClr val="000000"/>
                </a:solidFill>
              </a:defRPr>
            </a:pPr>
            <a:endParaRPr lang="en-US"/>
          </a:p>
        </c:txPr>
        <c:crossAx val="114352512"/>
        <c:crosses val="autoZero"/>
        <c:auto val="0"/>
        <c:lblOffset val="100"/>
        <c:baseTimeUnit val="months"/>
        <c:majorUnit val="12"/>
        <c:majorTimeUnit val="months"/>
        <c:minorUnit val="1"/>
        <c:minorTimeUnit val="months"/>
      </c:dateAx>
      <c:valAx>
        <c:axId val="114352512"/>
        <c:scaling>
          <c:orientation val="minMax"/>
          <c:min val="2000"/>
        </c:scaling>
        <c:delete val="0"/>
        <c:axPos val="l"/>
        <c:majorGridlines>
          <c:spPr>
            <a:ln w="25400">
              <a:solidFill>
                <a:srgbClr val="000000"/>
              </a:solidFill>
              <a:prstDash val="sysDot"/>
            </a:ln>
          </c:spPr>
        </c:majorGridlines>
        <c:numFmt formatCode="#,##0" sourceLinked="0"/>
        <c:majorTickMark val="out"/>
        <c:minorTickMark val="none"/>
        <c:tickLblPos val="nextTo"/>
        <c:spPr>
          <a:ln>
            <a:noFill/>
          </a:ln>
        </c:spPr>
        <c:txPr>
          <a:bodyPr/>
          <a:lstStyle/>
          <a:p>
            <a:pPr>
              <a:defRPr>
                <a:solidFill>
                  <a:srgbClr val="000000"/>
                </a:solidFill>
              </a:defRPr>
            </a:pPr>
            <a:endParaRPr lang="en-US"/>
          </a:p>
        </c:txPr>
        <c:crossAx val="114309760"/>
        <c:crosses val="autoZero"/>
        <c:crossBetween val="between"/>
        <c:dispUnits>
          <c:builtInUnit val="thousands"/>
        </c:dispUnits>
      </c:valAx>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0000"/>
                </a:solidFill>
              </a:defRPr>
            </a:pPr>
            <a:r>
              <a:rPr lang="en-US" dirty="0"/>
              <a:t>MLS Residential Active Listings</a:t>
            </a:r>
          </a:p>
        </c:rich>
      </c:tx>
      <c:layout>
        <c:manualLayout>
          <c:xMode val="edge"/>
          <c:yMode val="edge"/>
          <c:x val="0.2692259784341291"/>
          <c:y val="2.042483660130719E-2"/>
        </c:manualLayout>
      </c:layout>
      <c:overlay val="0"/>
    </c:title>
    <c:autoTitleDeleted val="0"/>
    <c:plotArea>
      <c:layout>
        <c:manualLayout>
          <c:layoutTarget val="inner"/>
          <c:xMode val="edge"/>
          <c:yMode val="edge"/>
          <c:x val="8.3344578397669164E-2"/>
          <c:y val="0.19971437393855179"/>
          <c:w val="0.86576588295055779"/>
          <c:h val="0.6472080695795378"/>
        </c:manualLayout>
      </c:layout>
      <c:lineChart>
        <c:grouping val="standard"/>
        <c:varyColors val="0"/>
        <c:ser>
          <c:idx val="0"/>
          <c:order val="0"/>
          <c:tx>
            <c:strRef>
              <c:f>Sheet1!$B$1</c:f>
              <c:strCache>
                <c:ptCount val="1"/>
                <c:pt idx="0">
                  <c:v>Column1</c:v>
                </c:pt>
              </c:strCache>
            </c:strRef>
          </c:tx>
          <c:spPr>
            <a:ln w="44450">
              <a:solidFill>
                <a:srgbClr val="FF0000"/>
              </a:solidFill>
            </a:ln>
          </c:spPr>
          <c:marker>
            <c:symbol val="none"/>
          </c:marker>
          <c:cat>
            <c:numRef>
              <c:f>Sheet1!$A$2:$A$49</c:f>
              <c:numCache>
                <c:formatCode>mmm\-yy</c:formatCode>
                <c:ptCount val="48"/>
                <c:pt idx="0">
                  <c:v>41275</c:v>
                </c:pt>
                <c:pt idx="1">
                  <c:v>41306</c:v>
                </c:pt>
                <c:pt idx="2">
                  <c:v>41334</c:v>
                </c:pt>
                <c:pt idx="3">
                  <c:v>41365</c:v>
                </c:pt>
                <c:pt idx="4">
                  <c:v>41395</c:v>
                </c:pt>
                <c:pt idx="5">
                  <c:v>41426</c:v>
                </c:pt>
                <c:pt idx="6">
                  <c:v>41456</c:v>
                </c:pt>
                <c:pt idx="7">
                  <c:v>41487</c:v>
                </c:pt>
                <c:pt idx="8">
                  <c:v>41518</c:v>
                </c:pt>
                <c:pt idx="9">
                  <c:v>41548</c:v>
                </c:pt>
                <c:pt idx="10">
                  <c:v>41579</c:v>
                </c:pt>
                <c:pt idx="11">
                  <c:v>41609</c:v>
                </c:pt>
                <c:pt idx="12">
                  <c:v>41640</c:v>
                </c:pt>
                <c:pt idx="13">
                  <c:v>41671</c:v>
                </c:pt>
                <c:pt idx="14">
                  <c:v>41699</c:v>
                </c:pt>
                <c:pt idx="15">
                  <c:v>41730</c:v>
                </c:pt>
                <c:pt idx="16">
                  <c:v>41760</c:v>
                </c:pt>
                <c:pt idx="17">
                  <c:v>41791</c:v>
                </c:pt>
                <c:pt idx="18">
                  <c:v>41821</c:v>
                </c:pt>
                <c:pt idx="19">
                  <c:v>41852</c:v>
                </c:pt>
                <c:pt idx="20">
                  <c:v>41883</c:v>
                </c:pt>
                <c:pt idx="21">
                  <c:v>41913</c:v>
                </c:pt>
                <c:pt idx="22">
                  <c:v>41944</c:v>
                </c:pt>
                <c:pt idx="23">
                  <c:v>41974</c:v>
                </c:pt>
                <c:pt idx="24">
                  <c:v>42005</c:v>
                </c:pt>
                <c:pt idx="25">
                  <c:v>42036</c:v>
                </c:pt>
                <c:pt idx="26">
                  <c:v>42064</c:v>
                </c:pt>
                <c:pt idx="27">
                  <c:v>42095</c:v>
                </c:pt>
                <c:pt idx="28">
                  <c:v>42125</c:v>
                </c:pt>
                <c:pt idx="29">
                  <c:v>42156</c:v>
                </c:pt>
                <c:pt idx="30">
                  <c:v>42186</c:v>
                </c:pt>
                <c:pt idx="31">
                  <c:v>42217</c:v>
                </c:pt>
                <c:pt idx="32">
                  <c:v>42248</c:v>
                </c:pt>
                <c:pt idx="33">
                  <c:v>42278</c:v>
                </c:pt>
                <c:pt idx="34">
                  <c:v>42309</c:v>
                </c:pt>
                <c:pt idx="35">
                  <c:v>42339</c:v>
                </c:pt>
                <c:pt idx="36">
                  <c:v>42370</c:v>
                </c:pt>
                <c:pt idx="37">
                  <c:v>42401</c:v>
                </c:pt>
                <c:pt idx="38">
                  <c:v>42430</c:v>
                </c:pt>
                <c:pt idx="39">
                  <c:v>42461</c:v>
                </c:pt>
                <c:pt idx="40" formatCode="[$-409]mmm\-yy;@">
                  <c:v>42506</c:v>
                </c:pt>
                <c:pt idx="42">
                  <c:v>42567</c:v>
                </c:pt>
                <c:pt idx="43">
                  <c:v>42598</c:v>
                </c:pt>
                <c:pt idx="44">
                  <c:v>42629</c:v>
                </c:pt>
                <c:pt idx="47">
                  <c:v>42720</c:v>
                </c:pt>
              </c:numCache>
            </c:numRef>
          </c:cat>
          <c:val>
            <c:numRef>
              <c:f>Sheet1!$B$2:$B$49</c:f>
              <c:numCache>
                <c:formatCode>General</c:formatCode>
                <c:ptCount val="48"/>
                <c:pt idx="0">
                  <c:v>25046.963170086801</c:v>
                </c:pt>
                <c:pt idx="1">
                  <c:v>25297.689531870601</c:v>
                </c:pt>
                <c:pt idx="2">
                  <c:v>24737.3943274417</c:v>
                </c:pt>
                <c:pt idx="3">
                  <c:v>24762.8897260513</c:v>
                </c:pt>
                <c:pt idx="4">
                  <c:v>24733.279003977899</c:v>
                </c:pt>
                <c:pt idx="5">
                  <c:v>24380.375746464899</c:v>
                </c:pt>
                <c:pt idx="6">
                  <c:v>24111.278876600401</c:v>
                </c:pt>
                <c:pt idx="7">
                  <c:v>23992.224147485798</c:v>
                </c:pt>
                <c:pt idx="8">
                  <c:v>23447.8868144671</c:v>
                </c:pt>
                <c:pt idx="9">
                  <c:v>23041.585840261399</c:v>
                </c:pt>
                <c:pt idx="10">
                  <c:v>23269.9995999364</c:v>
                </c:pt>
                <c:pt idx="11">
                  <c:v>23842.146577886499</c:v>
                </c:pt>
                <c:pt idx="12">
                  <c:v>23385.873587781101</c:v>
                </c:pt>
                <c:pt idx="13">
                  <c:v>22883.474113529701</c:v>
                </c:pt>
                <c:pt idx="14">
                  <c:v>22870.9031249896</c:v>
                </c:pt>
                <c:pt idx="15">
                  <c:v>23099.9326781891</c:v>
                </c:pt>
                <c:pt idx="16">
                  <c:v>23063.4238855084</c:v>
                </c:pt>
                <c:pt idx="17">
                  <c:v>22734.169426979501</c:v>
                </c:pt>
                <c:pt idx="18">
                  <c:v>22478.380169182401</c:v>
                </c:pt>
                <c:pt idx="19">
                  <c:v>22062.996993331701</c:v>
                </c:pt>
                <c:pt idx="20">
                  <c:v>21565.235627454698</c:v>
                </c:pt>
                <c:pt idx="21">
                  <c:v>21500.587769162299</c:v>
                </c:pt>
                <c:pt idx="22">
                  <c:v>21539.407227412801</c:v>
                </c:pt>
                <c:pt idx="23">
                  <c:v>20975.811279875201</c:v>
                </c:pt>
                <c:pt idx="24">
                  <c:v>20855.185423822099</c:v>
                </c:pt>
                <c:pt idx="25">
                  <c:v>20696.2486202826</c:v>
                </c:pt>
                <c:pt idx="26">
                  <c:v>20065.155558904698</c:v>
                </c:pt>
                <c:pt idx="27">
                  <c:v>19106.4380399117</c:v>
                </c:pt>
                <c:pt idx="28">
                  <c:v>18334.027119826998</c:v>
                </c:pt>
                <c:pt idx="29">
                  <c:v>17689.414364537501</c:v>
                </c:pt>
                <c:pt idx="30">
                  <c:v>16983.574158727399</c:v>
                </c:pt>
                <c:pt idx="31">
                  <c:v>16583.490033775699</c:v>
                </c:pt>
                <c:pt idx="32">
                  <c:v>15940.96115773</c:v>
                </c:pt>
                <c:pt idx="33">
                  <c:v>15137.32554335</c:v>
                </c:pt>
                <c:pt idx="34">
                  <c:v>14207.4952436929</c:v>
                </c:pt>
                <c:pt idx="35">
                  <c:v>12812.325009587999</c:v>
                </c:pt>
                <c:pt idx="36">
                  <c:v>13148.541462744</c:v>
                </c:pt>
                <c:pt idx="37">
                  <c:v>13029.6101882523</c:v>
                </c:pt>
                <c:pt idx="38">
                  <c:v>12381.2670182204</c:v>
                </c:pt>
                <c:pt idx="39">
                  <c:v>12031.1579628203</c:v>
                </c:pt>
                <c:pt idx="40">
                  <c:v>11735.188205393701</c:v>
                </c:pt>
                <c:pt idx="41">
                  <c:v>11549.6251786886</c:v>
                </c:pt>
                <c:pt idx="42">
                  <c:v>12562.649247936601</c:v>
                </c:pt>
                <c:pt idx="43">
                  <c:v>13095.704528103801</c:v>
                </c:pt>
                <c:pt idx="44">
                  <c:v>13901.5710240963</c:v>
                </c:pt>
                <c:pt idx="45">
                  <c:v>14185.5952736073</c:v>
                </c:pt>
                <c:pt idx="46">
                  <c:v>14227.2738143604</c:v>
                </c:pt>
                <c:pt idx="47">
                  <c:v>12677.0220603537</c:v>
                </c:pt>
              </c:numCache>
            </c:numRef>
          </c:val>
          <c:smooth val="0"/>
          <c:extLst>
            <c:ext xmlns:c16="http://schemas.microsoft.com/office/drawing/2014/chart" uri="{C3380CC4-5D6E-409C-BE32-E72D297353CC}">
              <c16:uniqueId val="{00000000-2982-4609-9C56-22FDB9FEAA5A}"/>
            </c:ext>
          </c:extLst>
        </c:ser>
        <c:dLbls>
          <c:showLegendKey val="0"/>
          <c:showVal val="0"/>
          <c:showCatName val="0"/>
          <c:showSerName val="0"/>
          <c:showPercent val="0"/>
          <c:showBubbleSize val="0"/>
        </c:dLbls>
        <c:smooth val="0"/>
        <c:axId val="114368896"/>
        <c:axId val="114370432"/>
      </c:lineChart>
      <c:dateAx>
        <c:axId val="114368896"/>
        <c:scaling>
          <c:orientation val="minMax"/>
          <c:max val="42705"/>
        </c:scaling>
        <c:delete val="0"/>
        <c:axPos val="b"/>
        <c:numFmt formatCode="mmm\-yy" sourceLinked="1"/>
        <c:majorTickMark val="out"/>
        <c:minorTickMark val="out"/>
        <c:tickLblPos val="nextTo"/>
        <c:spPr>
          <a:ln w="25400">
            <a:solidFill>
              <a:srgbClr val="000000"/>
            </a:solidFill>
          </a:ln>
        </c:spPr>
        <c:txPr>
          <a:bodyPr/>
          <a:lstStyle/>
          <a:p>
            <a:pPr>
              <a:defRPr>
                <a:solidFill>
                  <a:srgbClr val="000000"/>
                </a:solidFill>
              </a:defRPr>
            </a:pPr>
            <a:endParaRPr lang="en-US"/>
          </a:p>
        </c:txPr>
        <c:crossAx val="114370432"/>
        <c:crosses val="autoZero"/>
        <c:auto val="1"/>
        <c:lblOffset val="100"/>
        <c:baseTimeUnit val="months"/>
        <c:majorUnit val="12"/>
        <c:majorTimeUnit val="months"/>
        <c:minorUnit val="1"/>
        <c:minorTimeUnit val="months"/>
      </c:dateAx>
      <c:valAx>
        <c:axId val="114370432"/>
        <c:scaling>
          <c:orientation val="minMax"/>
          <c:min val="5000"/>
        </c:scaling>
        <c:delete val="0"/>
        <c:axPos val="l"/>
        <c:majorGridlines>
          <c:spPr>
            <a:ln w="25400">
              <a:solidFill>
                <a:srgbClr val="000000"/>
              </a:solidFill>
              <a:prstDash val="sysDot"/>
            </a:ln>
          </c:spPr>
        </c:majorGridlines>
        <c:numFmt formatCode="#,##0" sourceLinked="0"/>
        <c:majorTickMark val="out"/>
        <c:minorTickMark val="none"/>
        <c:tickLblPos val="nextTo"/>
        <c:spPr>
          <a:ln>
            <a:noFill/>
          </a:ln>
        </c:spPr>
        <c:txPr>
          <a:bodyPr/>
          <a:lstStyle/>
          <a:p>
            <a:pPr>
              <a:defRPr>
                <a:solidFill>
                  <a:srgbClr val="000000"/>
                </a:solidFill>
              </a:defRPr>
            </a:pPr>
            <a:endParaRPr lang="en-US"/>
          </a:p>
        </c:txPr>
        <c:crossAx val="114368896"/>
        <c:crosses val="autoZero"/>
        <c:crossBetween val="between"/>
        <c:majorUnit val="5000"/>
        <c:dispUnits>
          <c:builtInUnit val="thousands"/>
        </c:dispUnits>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0000"/>
                </a:solidFill>
              </a:defRPr>
            </a:pPr>
            <a:r>
              <a:rPr lang="en-US" dirty="0"/>
              <a:t>Sales-to-Active Listings Ratio</a:t>
            </a:r>
          </a:p>
        </c:rich>
      </c:tx>
      <c:layout>
        <c:manualLayout>
          <c:xMode val="edge"/>
          <c:yMode val="edge"/>
          <c:x val="0.24406927630599745"/>
          <c:y val="2.042483660130719E-2"/>
        </c:manualLayout>
      </c:layout>
      <c:overlay val="0"/>
    </c:title>
    <c:autoTitleDeleted val="0"/>
    <c:plotArea>
      <c:layout>
        <c:manualLayout>
          <c:layoutTarget val="inner"/>
          <c:xMode val="edge"/>
          <c:yMode val="edge"/>
          <c:x val="9.7639545658615101E-2"/>
          <c:y val="0.19971437393855179"/>
          <c:w val="0.87108282063180176"/>
          <c:h val="0.6472080695795378"/>
        </c:manualLayout>
      </c:layout>
      <c:lineChart>
        <c:grouping val="standard"/>
        <c:varyColors val="0"/>
        <c:ser>
          <c:idx val="0"/>
          <c:order val="0"/>
          <c:tx>
            <c:strRef>
              <c:f>Sheet1!$B$1</c:f>
              <c:strCache>
                <c:ptCount val="1"/>
                <c:pt idx="0">
                  <c:v>Column1</c:v>
                </c:pt>
              </c:strCache>
            </c:strRef>
          </c:tx>
          <c:spPr>
            <a:ln w="44450">
              <a:solidFill>
                <a:srgbClr val="FF0000"/>
              </a:solidFill>
            </a:ln>
          </c:spPr>
          <c:marker>
            <c:symbol val="none"/>
          </c:marker>
          <c:cat>
            <c:numRef>
              <c:f>Sheet1!$A$2:$A$49</c:f>
              <c:numCache>
                <c:formatCode>mmm\-yy</c:formatCode>
                <c:ptCount val="48"/>
                <c:pt idx="0">
                  <c:v>41275</c:v>
                </c:pt>
                <c:pt idx="1">
                  <c:v>41306</c:v>
                </c:pt>
                <c:pt idx="2">
                  <c:v>41334</c:v>
                </c:pt>
                <c:pt idx="3">
                  <c:v>41365</c:v>
                </c:pt>
                <c:pt idx="4">
                  <c:v>41395</c:v>
                </c:pt>
                <c:pt idx="5">
                  <c:v>41426</c:v>
                </c:pt>
                <c:pt idx="6">
                  <c:v>41456</c:v>
                </c:pt>
                <c:pt idx="7">
                  <c:v>41487</c:v>
                </c:pt>
                <c:pt idx="8">
                  <c:v>41518</c:v>
                </c:pt>
                <c:pt idx="9">
                  <c:v>41548</c:v>
                </c:pt>
                <c:pt idx="10">
                  <c:v>41579</c:v>
                </c:pt>
                <c:pt idx="11">
                  <c:v>41609</c:v>
                </c:pt>
                <c:pt idx="12">
                  <c:v>41640</c:v>
                </c:pt>
                <c:pt idx="13">
                  <c:v>41671</c:v>
                </c:pt>
                <c:pt idx="14">
                  <c:v>41699</c:v>
                </c:pt>
                <c:pt idx="15">
                  <c:v>41730</c:v>
                </c:pt>
                <c:pt idx="16">
                  <c:v>41760</c:v>
                </c:pt>
                <c:pt idx="17">
                  <c:v>41791</c:v>
                </c:pt>
                <c:pt idx="18">
                  <c:v>41821</c:v>
                </c:pt>
                <c:pt idx="19">
                  <c:v>41852</c:v>
                </c:pt>
                <c:pt idx="20">
                  <c:v>41883</c:v>
                </c:pt>
                <c:pt idx="21">
                  <c:v>41913</c:v>
                </c:pt>
                <c:pt idx="22">
                  <c:v>41944</c:v>
                </c:pt>
                <c:pt idx="23">
                  <c:v>41974</c:v>
                </c:pt>
                <c:pt idx="24">
                  <c:v>42005</c:v>
                </c:pt>
                <c:pt idx="25">
                  <c:v>42036</c:v>
                </c:pt>
                <c:pt idx="26">
                  <c:v>42064</c:v>
                </c:pt>
                <c:pt idx="27">
                  <c:v>42095</c:v>
                </c:pt>
                <c:pt idx="28">
                  <c:v>42125</c:v>
                </c:pt>
                <c:pt idx="29">
                  <c:v>42156</c:v>
                </c:pt>
                <c:pt idx="30">
                  <c:v>42186</c:v>
                </c:pt>
                <c:pt idx="31">
                  <c:v>42217</c:v>
                </c:pt>
                <c:pt idx="32">
                  <c:v>42248</c:v>
                </c:pt>
                <c:pt idx="33">
                  <c:v>42278</c:v>
                </c:pt>
                <c:pt idx="34">
                  <c:v>42309</c:v>
                </c:pt>
                <c:pt idx="35">
                  <c:v>42339</c:v>
                </c:pt>
                <c:pt idx="36">
                  <c:v>42370</c:v>
                </c:pt>
                <c:pt idx="37">
                  <c:v>42401</c:v>
                </c:pt>
                <c:pt idx="38">
                  <c:v>42430</c:v>
                </c:pt>
                <c:pt idx="39">
                  <c:v>42461</c:v>
                </c:pt>
                <c:pt idx="40" formatCode="[$-409]mmm\-yy;@">
                  <c:v>42506</c:v>
                </c:pt>
                <c:pt idx="42">
                  <c:v>42567</c:v>
                </c:pt>
                <c:pt idx="43">
                  <c:v>42598</c:v>
                </c:pt>
                <c:pt idx="47">
                  <c:v>42720</c:v>
                </c:pt>
              </c:numCache>
            </c:numRef>
          </c:cat>
          <c:val>
            <c:numRef>
              <c:f>Sheet1!$B$2:$B$49</c:f>
              <c:numCache>
                <c:formatCode>General</c:formatCode>
                <c:ptCount val="48"/>
                <c:pt idx="0">
                  <c:v>12.3187058893922</c:v>
                </c:pt>
                <c:pt idx="1">
                  <c:v>11.0479022474261</c:v>
                </c:pt>
                <c:pt idx="2">
                  <c:v>11.8134722152304</c:v>
                </c:pt>
                <c:pt idx="3">
                  <c:v>13.2198300693954</c:v>
                </c:pt>
                <c:pt idx="4">
                  <c:v>13.603608446824399</c:v>
                </c:pt>
                <c:pt idx="5">
                  <c:v>12.811886502374</c:v>
                </c:pt>
                <c:pt idx="6">
                  <c:v>16.062823892990401</c:v>
                </c:pt>
                <c:pt idx="7">
                  <c:v>16.504412800792998</c:v>
                </c:pt>
                <c:pt idx="8">
                  <c:v>16.999898280287798</c:v>
                </c:pt>
                <c:pt idx="9">
                  <c:v>17.212723085355702</c:v>
                </c:pt>
                <c:pt idx="10">
                  <c:v>16.262428098537399</c:v>
                </c:pt>
                <c:pt idx="11">
                  <c:v>17.2319510292056</c:v>
                </c:pt>
                <c:pt idx="12">
                  <c:v>17.257007328068902</c:v>
                </c:pt>
                <c:pt idx="13">
                  <c:v>16.520957865360799</c:v>
                </c:pt>
                <c:pt idx="14">
                  <c:v>14.4283991822189</c:v>
                </c:pt>
                <c:pt idx="15">
                  <c:v>16.079579906664598</c:v>
                </c:pt>
                <c:pt idx="16">
                  <c:v>16.9134944602961</c:v>
                </c:pt>
                <c:pt idx="17">
                  <c:v>17.543771648505199</c:v>
                </c:pt>
                <c:pt idx="18">
                  <c:v>18.268343842804999</c:v>
                </c:pt>
                <c:pt idx="19">
                  <c:v>19.297860433398601</c:v>
                </c:pt>
                <c:pt idx="20">
                  <c:v>22.1211121985971</c:v>
                </c:pt>
                <c:pt idx="21">
                  <c:v>21.4090375947872</c:v>
                </c:pt>
                <c:pt idx="22">
                  <c:v>19.415920688560501</c:v>
                </c:pt>
                <c:pt idx="23">
                  <c:v>21.813528432249701</c:v>
                </c:pt>
                <c:pt idx="24">
                  <c:v>21.252189729096202</c:v>
                </c:pt>
                <c:pt idx="25">
                  <c:v>22.276517075183101</c:v>
                </c:pt>
                <c:pt idx="26">
                  <c:v>24.580690615024398</c:v>
                </c:pt>
                <c:pt idx="27">
                  <c:v>26.699441492280101</c:v>
                </c:pt>
                <c:pt idx="28">
                  <c:v>26.357899386545</c:v>
                </c:pt>
                <c:pt idx="29">
                  <c:v>29.703141723481799</c:v>
                </c:pt>
                <c:pt idx="30">
                  <c:v>32.026999757180299</c:v>
                </c:pt>
                <c:pt idx="31">
                  <c:v>32.241898735005798</c:v>
                </c:pt>
                <c:pt idx="32">
                  <c:v>35.091216014737</c:v>
                </c:pt>
                <c:pt idx="33">
                  <c:v>36.658339612011403</c:v>
                </c:pt>
                <c:pt idx="34">
                  <c:v>43.244218582344999</c:v>
                </c:pt>
                <c:pt idx="35">
                  <c:v>48.895209826208301</c:v>
                </c:pt>
                <c:pt idx="36">
                  <c:v>47.348775879791901</c:v>
                </c:pt>
                <c:pt idx="37">
                  <c:v>53.413780076277</c:v>
                </c:pt>
                <c:pt idx="38">
                  <c:v>55.283744216389501</c:v>
                </c:pt>
                <c:pt idx="39">
                  <c:v>53.3511540527252</c:v>
                </c:pt>
                <c:pt idx="40">
                  <c:v>52.786267916024599</c:v>
                </c:pt>
                <c:pt idx="41">
                  <c:v>48.562316795714203</c:v>
                </c:pt>
                <c:pt idx="42">
                  <c:v>36.6423625893406</c:v>
                </c:pt>
                <c:pt idx="43">
                  <c:v>33.503662400254498</c:v>
                </c:pt>
                <c:pt idx="44">
                  <c:v>28.222329286108099</c:v>
                </c:pt>
                <c:pt idx="45">
                  <c:v>26.893764669951</c:v>
                </c:pt>
                <c:pt idx="46">
                  <c:v>28.1938732383196</c:v>
                </c:pt>
                <c:pt idx="47">
                  <c:v>29.898370981977301</c:v>
                </c:pt>
              </c:numCache>
            </c:numRef>
          </c:val>
          <c:smooth val="0"/>
          <c:extLst>
            <c:ext xmlns:c16="http://schemas.microsoft.com/office/drawing/2014/chart" uri="{C3380CC4-5D6E-409C-BE32-E72D297353CC}">
              <c16:uniqueId val="{00000000-4A3A-416D-8A9A-12D7E477ACE1}"/>
            </c:ext>
          </c:extLst>
        </c:ser>
        <c:dLbls>
          <c:showLegendKey val="0"/>
          <c:showVal val="0"/>
          <c:showCatName val="0"/>
          <c:showSerName val="0"/>
          <c:showPercent val="0"/>
          <c:showBubbleSize val="0"/>
        </c:dLbls>
        <c:smooth val="0"/>
        <c:axId val="114378624"/>
        <c:axId val="114380160"/>
      </c:lineChart>
      <c:dateAx>
        <c:axId val="114378624"/>
        <c:scaling>
          <c:orientation val="minMax"/>
          <c:max val="42583"/>
        </c:scaling>
        <c:delete val="0"/>
        <c:axPos val="b"/>
        <c:numFmt formatCode="mmm\-yy" sourceLinked="1"/>
        <c:majorTickMark val="out"/>
        <c:minorTickMark val="out"/>
        <c:tickLblPos val="nextTo"/>
        <c:spPr>
          <a:ln w="25400">
            <a:solidFill>
              <a:srgbClr val="000000"/>
            </a:solidFill>
          </a:ln>
        </c:spPr>
        <c:txPr>
          <a:bodyPr/>
          <a:lstStyle/>
          <a:p>
            <a:pPr>
              <a:defRPr>
                <a:solidFill>
                  <a:srgbClr val="000000"/>
                </a:solidFill>
              </a:defRPr>
            </a:pPr>
            <a:endParaRPr lang="en-US"/>
          </a:p>
        </c:txPr>
        <c:crossAx val="114380160"/>
        <c:crosses val="autoZero"/>
        <c:auto val="1"/>
        <c:lblOffset val="100"/>
        <c:baseTimeUnit val="months"/>
        <c:majorUnit val="12"/>
        <c:majorTimeUnit val="months"/>
        <c:minorUnit val="1"/>
        <c:minorTimeUnit val="months"/>
      </c:dateAx>
      <c:valAx>
        <c:axId val="114380160"/>
        <c:scaling>
          <c:orientation val="minMax"/>
        </c:scaling>
        <c:delete val="0"/>
        <c:axPos val="l"/>
        <c:majorGridlines>
          <c:spPr>
            <a:ln w="25400">
              <a:solidFill>
                <a:srgbClr val="000000"/>
              </a:solidFill>
              <a:prstDash val="sysDot"/>
            </a:ln>
          </c:spPr>
        </c:majorGridlines>
        <c:numFmt formatCode="#,##0" sourceLinked="0"/>
        <c:majorTickMark val="out"/>
        <c:minorTickMark val="none"/>
        <c:tickLblPos val="nextTo"/>
        <c:spPr>
          <a:ln>
            <a:noFill/>
          </a:ln>
        </c:spPr>
        <c:txPr>
          <a:bodyPr/>
          <a:lstStyle/>
          <a:p>
            <a:pPr>
              <a:defRPr>
                <a:solidFill>
                  <a:srgbClr val="000000"/>
                </a:solidFill>
              </a:defRPr>
            </a:pPr>
            <a:endParaRPr lang="en-US"/>
          </a:p>
        </c:txPr>
        <c:crossAx val="114378624"/>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rgbClr val="000000"/>
                </a:solidFill>
              </a:defRPr>
            </a:pPr>
            <a:r>
              <a:rPr lang="en-US" dirty="0"/>
              <a:t>MLS Residential New Listings</a:t>
            </a:r>
          </a:p>
        </c:rich>
      </c:tx>
      <c:layout>
        <c:manualLayout>
          <c:xMode val="edge"/>
          <c:yMode val="edge"/>
          <c:x val="0.25569765251719195"/>
          <c:y val="2.0398146668796933E-2"/>
        </c:manualLayout>
      </c:layout>
      <c:overlay val="0"/>
    </c:title>
    <c:autoTitleDeleted val="0"/>
    <c:plotArea>
      <c:layout>
        <c:manualLayout>
          <c:layoutTarget val="inner"/>
          <c:xMode val="edge"/>
          <c:yMode val="edge"/>
          <c:x val="6.5400639116000595E-2"/>
          <c:y val="0.20788430857907464"/>
          <c:w val="0.90397676093243284"/>
          <c:h val="0.6472080695795378"/>
        </c:manualLayout>
      </c:layout>
      <c:lineChart>
        <c:grouping val="standard"/>
        <c:varyColors val="0"/>
        <c:ser>
          <c:idx val="0"/>
          <c:order val="0"/>
          <c:tx>
            <c:strRef>
              <c:f>Sheet1!$B$1</c:f>
              <c:strCache>
                <c:ptCount val="1"/>
                <c:pt idx="0">
                  <c:v>Column1</c:v>
                </c:pt>
              </c:strCache>
            </c:strRef>
          </c:tx>
          <c:spPr>
            <a:ln w="44450">
              <a:solidFill>
                <a:srgbClr val="FF0000"/>
              </a:solidFill>
            </a:ln>
          </c:spPr>
          <c:marker>
            <c:symbol val="none"/>
          </c:marker>
          <c:cat>
            <c:numRef>
              <c:f>Sheet1!$A$2:$A$49</c:f>
              <c:numCache>
                <c:formatCode>mmm\-yy</c:formatCode>
                <c:ptCount val="48"/>
                <c:pt idx="0">
                  <c:v>41275</c:v>
                </c:pt>
                <c:pt idx="1">
                  <c:v>41306</c:v>
                </c:pt>
                <c:pt idx="2">
                  <c:v>41334</c:v>
                </c:pt>
                <c:pt idx="3">
                  <c:v>41365</c:v>
                </c:pt>
                <c:pt idx="4">
                  <c:v>41395</c:v>
                </c:pt>
                <c:pt idx="5">
                  <c:v>41426</c:v>
                </c:pt>
                <c:pt idx="6">
                  <c:v>41456</c:v>
                </c:pt>
                <c:pt idx="7">
                  <c:v>41487</c:v>
                </c:pt>
                <c:pt idx="8">
                  <c:v>41518</c:v>
                </c:pt>
                <c:pt idx="9">
                  <c:v>41548</c:v>
                </c:pt>
                <c:pt idx="10">
                  <c:v>41579</c:v>
                </c:pt>
                <c:pt idx="11">
                  <c:v>41609</c:v>
                </c:pt>
                <c:pt idx="12">
                  <c:v>41640</c:v>
                </c:pt>
                <c:pt idx="13">
                  <c:v>41671</c:v>
                </c:pt>
                <c:pt idx="14">
                  <c:v>41699</c:v>
                </c:pt>
                <c:pt idx="15">
                  <c:v>41730</c:v>
                </c:pt>
                <c:pt idx="16">
                  <c:v>41760</c:v>
                </c:pt>
                <c:pt idx="17">
                  <c:v>41791</c:v>
                </c:pt>
                <c:pt idx="18">
                  <c:v>41821</c:v>
                </c:pt>
                <c:pt idx="19">
                  <c:v>41852</c:v>
                </c:pt>
                <c:pt idx="20">
                  <c:v>41883</c:v>
                </c:pt>
                <c:pt idx="21">
                  <c:v>41913</c:v>
                </c:pt>
                <c:pt idx="22">
                  <c:v>41944</c:v>
                </c:pt>
                <c:pt idx="23">
                  <c:v>41974</c:v>
                </c:pt>
                <c:pt idx="24">
                  <c:v>42005</c:v>
                </c:pt>
                <c:pt idx="25">
                  <c:v>42036</c:v>
                </c:pt>
                <c:pt idx="26">
                  <c:v>42064</c:v>
                </c:pt>
                <c:pt idx="27">
                  <c:v>42095</c:v>
                </c:pt>
                <c:pt idx="28">
                  <c:v>42125</c:v>
                </c:pt>
                <c:pt idx="29">
                  <c:v>42156</c:v>
                </c:pt>
                <c:pt idx="30">
                  <c:v>42186</c:v>
                </c:pt>
                <c:pt idx="31">
                  <c:v>42217</c:v>
                </c:pt>
                <c:pt idx="32">
                  <c:v>42248</c:v>
                </c:pt>
                <c:pt idx="33">
                  <c:v>42278</c:v>
                </c:pt>
                <c:pt idx="34">
                  <c:v>42309</c:v>
                </c:pt>
                <c:pt idx="35">
                  <c:v>42339</c:v>
                </c:pt>
                <c:pt idx="36">
                  <c:v>42370</c:v>
                </c:pt>
                <c:pt idx="37">
                  <c:v>42401</c:v>
                </c:pt>
                <c:pt idx="38">
                  <c:v>42430</c:v>
                </c:pt>
                <c:pt idx="39">
                  <c:v>42461</c:v>
                </c:pt>
                <c:pt idx="40" formatCode="[$-409]mmm\-yy;@">
                  <c:v>42506</c:v>
                </c:pt>
                <c:pt idx="42" formatCode="[$-409]mmm\-yy;@">
                  <c:v>42567</c:v>
                </c:pt>
                <c:pt idx="43" formatCode="[$-409]mmm\-yy;@">
                  <c:v>42598</c:v>
                </c:pt>
                <c:pt idx="44" formatCode="[$-409]mmm\-yy;@">
                  <c:v>42629</c:v>
                </c:pt>
                <c:pt idx="47" formatCode="[$-409]mmm\-yy;@">
                  <c:v>42720</c:v>
                </c:pt>
              </c:numCache>
            </c:numRef>
          </c:cat>
          <c:val>
            <c:numRef>
              <c:f>Sheet1!$B$2:$B$49</c:f>
              <c:numCache>
                <c:formatCode>General</c:formatCode>
                <c:ptCount val="48"/>
                <c:pt idx="0">
                  <c:v>6820</c:v>
                </c:pt>
                <c:pt idx="1">
                  <c:v>6819</c:v>
                </c:pt>
                <c:pt idx="2">
                  <c:v>6742</c:v>
                </c:pt>
                <c:pt idx="3">
                  <c:v>6531</c:v>
                </c:pt>
                <c:pt idx="4">
                  <c:v>6558</c:v>
                </c:pt>
                <c:pt idx="5">
                  <c:v>6679</c:v>
                </c:pt>
                <c:pt idx="6">
                  <c:v>6792</c:v>
                </c:pt>
                <c:pt idx="7">
                  <c:v>7034</c:v>
                </c:pt>
                <c:pt idx="8">
                  <c:v>6941</c:v>
                </c:pt>
                <c:pt idx="9">
                  <c:v>6819</c:v>
                </c:pt>
                <c:pt idx="10">
                  <c:v>7396</c:v>
                </c:pt>
                <c:pt idx="11">
                  <c:v>7308</c:v>
                </c:pt>
                <c:pt idx="12">
                  <c:v>7237</c:v>
                </c:pt>
                <c:pt idx="13">
                  <c:v>6755</c:v>
                </c:pt>
                <c:pt idx="14">
                  <c:v>6663</c:v>
                </c:pt>
                <c:pt idx="15">
                  <c:v>7288</c:v>
                </c:pt>
                <c:pt idx="16">
                  <c:v>7157</c:v>
                </c:pt>
                <c:pt idx="17">
                  <c:v>7115</c:v>
                </c:pt>
                <c:pt idx="18">
                  <c:v>6935</c:v>
                </c:pt>
                <c:pt idx="19">
                  <c:v>7081</c:v>
                </c:pt>
                <c:pt idx="20">
                  <c:v>7221</c:v>
                </c:pt>
                <c:pt idx="21">
                  <c:v>7353</c:v>
                </c:pt>
                <c:pt idx="22">
                  <c:v>7121</c:v>
                </c:pt>
                <c:pt idx="23">
                  <c:v>7179</c:v>
                </c:pt>
                <c:pt idx="24">
                  <c:v>7021</c:v>
                </c:pt>
                <c:pt idx="25">
                  <c:v>7378</c:v>
                </c:pt>
                <c:pt idx="26">
                  <c:v>7312</c:v>
                </c:pt>
                <c:pt idx="27">
                  <c:v>7098</c:v>
                </c:pt>
                <c:pt idx="28">
                  <c:v>7081</c:v>
                </c:pt>
                <c:pt idx="29">
                  <c:v>7304</c:v>
                </c:pt>
                <c:pt idx="30">
                  <c:v>7288</c:v>
                </c:pt>
                <c:pt idx="31">
                  <c:v>7329</c:v>
                </c:pt>
                <c:pt idx="32">
                  <c:v>6683</c:v>
                </c:pt>
                <c:pt idx="33">
                  <c:v>7063</c:v>
                </c:pt>
                <c:pt idx="34">
                  <c:v>7440</c:v>
                </c:pt>
                <c:pt idx="35">
                  <c:v>7741</c:v>
                </c:pt>
                <c:pt idx="36">
                  <c:v>7136</c:v>
                </c:pt>
                <c:pt idx="37">
                  <c:v>7864</c:v>
                </c:pt>
                <c:pt idx="38">
                  <c:v>7950</c:v>
                </c:pt>
                <c:pt idx="39">
                  <c:v>7895</c:v>
                </c:pt>
                <c:pt idx="40">
                  <c:v>7849</c:v>
                </c:pt>
                <c:pt idx="41">
                  <c:v>7959</c:v>
                </c:pt>
                <c:pt idx="42">
                  <c:v>8238</c:v>
                </c:pt>
                <c:pt idx="43">
                  <c:v>7463</c:v>
                </c:pt>
                <c:pt idx="44">
                  <c:v>7449</c:v>
                </c:pt>
                <c:pt idx="45">
                  <c:v>7526</c:v>
                </c:pt>
                <c:pt idx="46">
                  <c:v>6746</c:v>
                </c:pt>
                <c:pt idx="47">
                  <c:v>5895</c:v>
                </c:pt>
              </c:numCache>
            </c:numRef>
          </c:val>
          <c:smooth val="0"/>
          <c:extLst>
            <c:ext xmlns:c16="http://schemas.microsoft.com/office/drawing/2014/chart" uri="{C3380CC4-5D6E-409C-BE32-E72D297353CC}">
              <c16:uniqueId val="{00000000-4FCA-4DD6-8BCB-D30A7277912E}"/>
            </c:ext>
          </c:extLst>
        </c:ser>
        <c:dLbls>
          <c:showLegendKey val="0"/>
          <c:showVal val="0"/>
          <c:showCatName val="0"/>
          <c:showSerName val="0"/>
          <c:showPercent val="0"/>
          <c:showBubbleSize val="0"/>
        </c:dLbls>
        <c:smooth val="0"/>
        <c:axId val="114309760"/>
        <c:axId val="114352512"/>
      </c:lineChart>
      <c:dateAx>
        <c:axId val="114309760"/>
        <c:scaling>
          <c:orientation val="minMax"/>
          <c:max val="42709"/>
        </c:scaling>
        <c:delete val="0"/>
        <c:axPos val="b"/>
        <c:numFmt formatCode="mmm\-yy" sourceLinked="1"/>
        <c:majorTickMark val="out"/>
        <c:minorTickMark val="out"/>
        <c:tickLblPos val="nextTo"/>
        <c:spPr>
          <a:ln w="25400">
            <a:solidFill>
              <a:srgbClr val="000000"/>
            </a:solidFill>
          </a:ln>
        </c:spPr>
        <c:txPr>
          <a:bodyPr/>
          <a:lstStyle/>
          <a:p>
            <a:pPr>
              <a:defRPr>
                <a:solidFill>
                  <a:srgbClr val="000000"/>
                </a:solidFill>
              </a:defRPr>
            </a:pPr>
            <a:endParaRPr lang="en-US"/>
          </a:p>
        </c:txPr>
        <c:crossAx val="114352512"/>
        <c:crosses val="autoZero"/>
        <c:auto val="0"/>
        <c:lblOffset val="100"/>
        <c:baseTimeUnit val="months"/>
        <c:majorUnit val="12"/>
        <c:majorTimeUnit val="months"/>
        <c:minorUnit val="1"/>
        <c:minorTimeUnit val="months"/>
      </c:dateAx>
      <c:valAx>
        <c:axId val="114352512"/>
        <c:scaling>
          <c:orientation val="minMax"/>
          <c:min val="5000"/>
        </c:scaling>
        <c:delete val="0"/>
        <c:axPos val="l"/>
        <c:majorGridlines>
          <c:spPr>
            <a:ln w="25400">
              <a:solidFill>
                <a:srgbClr val="000000"/>
              </a:solidFill>
              <a:prstDash val="sysDot"/>
            </a:ln>
          </c:spPr>
        </c:majorGridlines>
        <c:numFmt formatCode="#,##0" sourceLinked="0"/>
        <c:majorTickMark val="out"/>
        <c:minorTickMark val="none"/>
        <c:tickLblPos val="nextTo"/>
        <c:spPr>
          <a:ln>
            <a:noFill/>
          </a:ln>
        </c:spPr>
        <c:txPr>
          <a:bodyPr/>
          <a:lstStyle/>
          <a:p>
            <a:pPr>
              <a:defRPr>
                <a:solidFill>
                  <a:srgbClr val="000000"/>
                </a:solidFill>
              </a:defRPr>
            </a:pPr>
            <a:endParaRPr lang="en-US"/>
          </a:p>
        </c:txPr>
        <c:crossAx val="114309760"/>
        <c:crosses val="autoZero"/>
        <c:crossBetween val="between"/>
        <c:majorUnit val="1000"/>
        <c:dispUnits>
          <c:builtInUnit val="thousands"/>
        </c:dispUnits>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56305647242115E-2"/>
          <c:y val="3.5645915231968341E-2"/>
          <c:w val="0.6859460598799334"/>
          <c:h val="0.86838331440177141"/>
        </c:manualLayout>
      </c:layout>
      <c:lineChart>
        <c:grouping val="standard"/>
        <c:varyColors val="0"/>
        <c:ser>
          <c:idx val="0"/>
          <c:order val="0"/>
          <c:tx>
            <c:strRef>
              <c:f>Sheet1!$B$1</c:f>
              <c:strCache>
                <c:ptCount val="1"/>
                <c:pt idx="0">
                  <c:v>Net international</c:v>
                </c:pt>
              </c:strCache>
            </c:strRef>
          </c:tx>
          <c:spPr>
            <a:ln w="41275">
              <a:solidFill>
                <a:srgbClr val="3208E6"/>
              </a:solidFill>
            </a:ln>
          </c:spPr>
          <c:marker>
            <c:symbol val="circle"/>
            <c:size val="9"/>
            <c:spPr>
              <a:solidFill>
                <a:srgbClr val="3208E6"/>
              </a:solidFill>
              <a:ln>
                <a:solidFill>
                  <a:schemeClr val="tx1"/>
                </a:solidFill>
              </a:ln>
            </c:spPr>
          </c:marker>
          <c:dPt>
            <c:idx val="7"/>
            <c:bubble3D val="0"/>
            <c:extLst>
              <c:ext xmlns:c16="http://schemas.microsoft.com/office/drawing/2014/chart" uri="{C3380CC4-5D6E-409C-BE32-E72D297353CC}">
                <c16:uniqueId val="{00000000-1AF2-433C-A5AF-C7B949EC202E}"/>
              </c:ext>
            </c:extLst>
          </c:dPt>
          <c:cat>
            <c:strRef>
              <c:f>Sheet1!$A$2:$A$20</c:f>
              <c:strCache>
                <c:ptCount val="17"/>
                <c:pt idx="0">
                  <c:v>Q1-12</c:v>
                </c:pt>
                <c:pt idx="1">
                  <c:v>4/1/2012</c:v>
                </c:pt>
                <c:pt idx="2">
                  <c:v>7/1/2012</c:v>
                </c:pt>
                <c:pt idx="3">
                  <c:v>10/1/2012</c:v>
                </c:pt>
                <c:pt idx="4">
                  <c:v>Q1-13</c:v>
                </c:pt>
                <c:pt idx="5">
                  <c:v>4/1/2013</c:v>
                </c:pt>
                <c:pt idx="6">
                  <c:v>7/1/2013</c:v>
                </c:pt>
                <c:pt idx="7">
                  <c:v>Q1-2013</c:v>
                </c:pt>
                <c:pt idx="8">
                  <c:v>Q1-14</c:v>
                </c:pt>
                <c:pt idx="9">
                  <c:v>4/1/2014</c:v>
                </c:pt>
                <c:pt idx="10">
                  <c:v>7/1/2014</c:v>
                </c:pt>
                <c:pt idx="11">
                  <c:v>10/1/2014</c:v>
                </c:pt>
                <c:pt idx="12">
                  <c:v>Q1-15</c:v>
                </c:pt>
                <c:pt idx="16">
                  <c:v>Q1-16</c:v>
                </c:pt>
              </c:strCache>
            </c:strRef>
          </c:cat>
          <c:val>
            <c:numRef>
              <c:f>Sheet1!$B$2:$B$20</c:f>
              <c:numCache>
                <c:formatCode>0.00</c:formatCode>
                <c:ptCount val="19"/>
                <c:pt idx="0">
                  <c:v>35519</c:v>
                </c:pt>
                <c:pt idx="1">
                  <c:v>38347</c:v>
                </c:pt>
                <c:pt idx="2">
                  <c:v>36217</c:v>
                </c:pt>
                <c:pt idx="3">
                  <c:v>34551</c:v>
                </c:pt>
                <c:pt idx="4">
                  <c:v>34150</c:v>
                </c:pt>
                <c:pt idx="5">
                  <c:v>33341</c:v>
                </c:pt>
                <c:pt idx="6">
                  <c:v>36008</c:v>
                </c:pt>
                <c:pt idx="7">
                  <c:v>34771</c:v>
                </c:pt>
                <c:pt idx="8">
                  <c:v>36959</c:v>
                </c:pt>
                <c:pt idx="9">
                  <c:v>35958</c:v>
                </c:pt>
                <c:pt idx="10">
                  <c:v>34298</c:v>
                </c:pt>
                <c:pt idx="11">
                  <c:v>31042</c:v>
                </c:pt>
                <c:pt idx="12">
                  <c:v>23264</c:v>
                </c:pt>
                <c:pt idx="13" formatCode="General">
                  <c:v>17611</c:v>
                </c:pt>
                <c:pt idx="14" formatCode="General">
                  <c:v>12383</c:v>
                </c:pt>
                <c:pt idx="15" formatCode="General">
                  <c:v>12148</c:v>
                </c:pt>
                <c:pt idx="16" formatCode="General">
                  <c:v>18599</c:v>
                </c:pt>
                <c:pt idx="17" formatCode="General">
                  <c:v>26229</c:v>
                </c:pt>
                <c:pt idx="18" formatCode="General">
                  <c:v>29924</c:v>
                </c:pt>
              </c:numCache>
            </c:numRef>
          </c:val>
          <c:smooth val="0"/>
          <c:extLst>
            <c:ext xmlns:c16="http://schemas.microsoft.com/office/drawing/2014/chart" uri="{C3380CC4-5D6E-409C-BE32-E72D297353CC}">
              <c16:uniqueId val="{00000001-1AF2-433C-A5AF-C7B949EC202E}"/>
            </c:ext>
          </c:extLst>
        </c:ser>
        <c:ser>
          <c:idx val="1"/>
          <c:order val="1"/>
          <c:tx>
            <c:strRef>
              <c:f>Sheet1!$C$1</c:f>
              <c:strCache>
                <c:ptCount val="1"/>
                <c:pt idx="0">
                  <c:v>Net interprovincial</c:v>
                </c:pt>
              </c:strCache>
            </c:strRef>
          </c:tx>
          <c:spPr>
            <a:ln w="44450">
              <a:solidFill>
                <a:srgbClr val="FF0000"/>
              </a:solidFill>
            </a:ln>
          </c:spPr>
          <c:marker>
            <c:symbol val="square"/>
            <c:size val="9"/>
            <c:spPr>
              <a:solidFill>
                <a:srgbClr val="FF0000"/>
              </a:solidFill>
              <a:ln>
                <a:solidFill>
                  <a:srgbClr val="000000"/>
                </a:solidFill>
              </a:ln>
            </c:spPr>
          </c:marker>
          <c:cat>
            <c:strRef>
              <c:f>Sheet1!$A$2:$A$20</c:f>
              <c:strCache>
                <c:ptCount val="17"/>
                <c:pt idx="0">
                  <c:v>Q1-12</c:v>
                </c:pt>
                <c:pt idx="1">
                  <c:v>4/1/2012</c:v>
                </c:pt>
                <c:pt idx="2">
                  <c:v>7/1/2012</c:v>
                </c:pt>
                <c:pt idx="3">
                  <c:v>10/1/2012</c:v>
                </c:pt>
                <c:pt idx="4">
                  <c:v>Q1-13</c:v>
                </c:pt>
                <c:pt idx="5">
                  <c:v>4/1/2013</c:v>
                </c:pt>
                <c:pt idx="6">
                  <c:v>7/1/2013</c:v>
                </c:pt>
                <c:pt idx="7">
                  <c:v>Q1-2013</c:v>
                </c:pt>
                <c:pt idx="8">
                  <c:v>Q1-14</c:v>
                </c:pt>
                <c:pt idx="9">
                  <c:v>4/1/2014</c:v>
                </c:pt>
                <c:pt idx="10">
                  <c:v>7/1/2014</c:v>
                </c:pt>
                <c:pt idx="11">
                  <c:v>10/1/2014</c:v>
                </c:pt>
                <c:pt idx="12">
                  <c:v>Q1-15</c:v>
                </c:pt>
                <c:pt idx="16">
                  <c:v>Q1-16</c:v>
                </c:pt>
              </c:strCache>
            </c:strRef>
          </c:cat>
          <c:val>
            <c:numRef>
              <c:f>Sheet1!$C$2:$C$20</c:f>
              <c:numCache>
                <c:formatCode>General</c:formatCode>
                <c:ptCount val="19"/>
                <c:pt idx="0">
                  <c:v>-1858</c:v>
                </c:pt>
                <c:pt idx="1">
                  <c:v>-2711</c:v>
                </c:pt>
                <c:pt idx="2">
                  <c:v>-2730</c:v>
                </c:pt>
                <c:pt idx="3">
                  <c:v>-4322</c:v>
                </c:pt>
                <c:pt idx="4">
                  <c:v>-2916</c:v>
                </c:pt>
                <c:pt idx="5">
                  <c:v>-1868</c:v>
                </c:pt>
                <c:pt idx="6">
                  <c:v>549</c:v>
                </c:pt>
                <c:pt idx="7">
                  <c:v>2514</c:v>
                </c:pt>
                <c:pt idx="8">
                  <c:v>4620</c:v>
                </c:pt>
                <c:pt idx="9">
                  <c:v>9475</c:v>
                </c:pt>
                <c:pt idx="10">
                  <c:v>13247</c:v>
                </c:pt>
                <c:pt idx="11">
                  <c:v>15859</c:v>
                </c:pt>
                <c:pt idx="12">
                  <c:v>18628</c:v>
                </c:pt>
                <c:pt idx="13">
                  <c:v>20379</c:v>
                </c:pt>
                <c:pt idx="14">
                  <c:v>21121</c:v>
                </c:pt>
                <c:pt idx="15">
                  <c:v>21471</c:v>
                </c:pt>
                <c:pt idx="16">
                  <c:v>22063</c:v>
                </c:pt>
                <c:pt idx="17">
                  <c:v>23260</c:v>
                </c:pt>
                <c:pt idx="18">
                  <c:v>20503</c:v>
                </c:pt>
              </c:numCache>
            </c:numRef>
          </c:val>
          <c:smooth val="0"/>
          <c:extLst>
            <c:ext xmlns:c16="http://schemas.microsoft.com/office/drawing/2014/chart" uri="{C3380CC4-5D6E-409C-BE32-E72D297353CC}">
              <c16:uniqueId val="{00000002-1AF2-433C-A5AF-C7B949EC202E}"/>
            </c:ext>
          </c:extLst>
        </c:ser>
        <c:ser>
          <c:idx val="2"/>
          <c:order val="2"/>
          <c:tx>
            <c:strRef>
              <c:f>Sheet1!$D$1</c:f>
              <c:strCache>
                <c:ptCount val="1"/>
                <c:pt idx="0">
                  <c:v>Net natural</c:v>
                </c:pt>
              </c:strCache>
            </c:strRef>
          </c:tx>
          <c:spPr>
            <a:ln w="44450">
              <a:solidFill>
                <a:srgbClr val="00A249"/>
              </a:solidFill>
            </a:ln>
          </c:spPr>
          <c:marker>
            <c:spPr>
              <a:solidFill>
                <a:srgbClr val="00A249"/>
              </a:solidFill>
              <a:ln>
                <a:solidFill>
                  <a:srgbClr val="000000"/>
                </a:solidFill>
              </a:ln>
            </c:spPr>
          </c:marker>
          <c:cat>
            <c:strRef>
              <c:f>Sheet1!$A$2:$A$20</c:f>
              <c:strCache>
                <c:ptCount val="17"/>
                <c:pt idx="0">
                  <c:v>Q1-12</c:v>
                </c:pt>
                <c:pt idx="1">
                  <c:v>4/1/2012</c:v>
                </c:pt>
                <c:pt idx="2">
                  <c:v>7/1/2012</c:v>
                </c:pt>
                <c:pt idx="3">
                  <c:v>10/1/2012</c:v>
                </c:pt>
                <c:pt idx="4">
                  <c:v>Q1-13</c:v>
                </c:pt>
                <c:pt idx="5">
                  <c:v>4/1/2013</c:v>
                </c:pt>
                <c:pt idx="6">
                  <c:v>7/1/2013</c:v>
                </c:pt>
                <c:pt idx="7">
                  <c:v>Q1-2013</c:v>
                </c:pt>
                <c:pt idx="8">
                  <c:v>Q1-14</c:v>
                </c:pt>
                <c:pt idx="9">
                  <c:v>4/1/2014</c:v>
                </c:pt>
                <c:pt idx="10">
                  <c:v>7/1/2014</c:v>
                </c:pt>
                <c:pt idx="11">
                  <c:v>10/1/2014</c:v>
                </c:pt>
                <c:pt idx="12">
                  <c:v>Q1-15</c:v>
                </c:pt>
                <c:pt idx="16">
                  <c:v>Q1-16</c:v>
                </c:pt>
              </c:strCache>
            </c:strRef>
          </c:cat>
          <c:val>
            <c:numRef>
              <c:f>Sheet1!$D$2:$D$20</c:f>
              <c:numCache>
                <c:formatCode>General</c:formatCode>
                <c:ptCount val="19"/>
                <c:pt idx="0">
                  <c:v>11933</c:v>
                </c:pt>
                <c:pt idx="1">
                  <c:v>11515</c:v>
                </c:pt>
                <c:pt idx="2">
                  <c:v>11092</c:v>
                </c:pt>
                <c:pt idx="3">
                  <c:v>11484</c:v>
                </c:pt>
                <c:pt idx="4">
                  <c:v>11454</c:v>
                </c:pt>
                <c:pt idx="5">
                  <c:v>11278</c:v>
                </c:pt>
                <c:pt idx="6">
                  <c:v>11222</c:v>
                </c:pt>
                <c:pt idx="7">
                  <c:v>10643</c:v>
                </c:pt>
                <c:pt idx="8">
                  <c:v>10572</c:v>
                </c:pt>
                <c:pt idx="9">
                  <c:v>10787</c:v>
                </c:pt>
                <c:pt idx="10">
                  <c:v>10668</c:v>
                </c:pt>
                <c:pt idx="11">
                  <c:v>10645</c:v>
                </c:pt>
                <c:pt idx="12">
                  <c:v>10220</c:v>
                </c:pt>
                <c:pt idx="13">
                  <c:v>9702</c:v>
                </c:pt>
                <c:pt idx="14">
                  <c:v>9387</c:v>
                </c:pt>
                <c:pt idx="15">
                  <c:v>9148</c:v>
                </c:pt>
                <c:pt idx="16">
                  <c:v>9047</c:v>
                </c:pt>
                <c:pt idx="17">
                  <c:v>9170</c:v>
                </c:pt>
                <c:pt idx="18">
                  <c:v>9157</c:v>
                </c:pt>
              </c:numCache>
            </c:numRef>
          </c:val>
          <c:smooth val="0"/>
          <c:extLst>
            <c:ext xmlns:c16="http://schemas.microsoft.com/office/drawing/2014/chart" uri="{C3380CC4-5D6E-409C-BE32-E72D297353CC}">
              <c16:uniqueId val="{00000003-1AF2-433C-A5AF-C7B949EC202E}"/>
            </c:ext>
          </c:extLst>
        </c:ser>
        <c:dLbls>
          <c:showLegendKey val="0"/>
          <c:showVal val="0"/>
          <c:showCatName val="0"/>
          <c:showSerName val="0"/>
          <c:showPercent val="0"/>
          <c:showBubbleSize val="0"/>
        </c:dLbls>
        <c:marker val="1"/>
        <c:smooth val="0"/>
        <c:axId val="118441472"/>
        <c:axId val="118443392"/>
      </c:lineChart>
      <c:catAx>
        <c:axId val="118441472"/>
        <c:scaling>
          <c:orientation val="minMax"/>
        </c:scaling>
        <c:delete val="0"/>
        <c:axPos val="b"/>
        <c:numFmt formatCode="General" sourceLinked="0"/>
        <c:majorTickMark val="cross"/>
        <c:minorTickMark val="none"/>
        <c:tickLblPos val="low"/>
        <c:spPr>
          <a:ln w="25400">
            <a:solidFill>
              <a:srgbClr val="000000"/>
            </a:solidFill>
            <a:prstDash val="solid"/>
          </a:ln>
        </c:spPr>
        <c:txPr>
          <a:bodyPr/>
          <a:lstStyle/>
          <a:p>
            <a:pPr>
              <a:defRPr sz="2400" b="0" i="0" baseline="0">
                <a:solidFill>
                  <a:srgbClr val="000000"/>
                </a:solidFill>
              </a:defRPr>
            </a:pPr>
            <a:endParaRPr lang="en-US"/>
          </a:p>
        </c:txPr>
        <c:crossAx val="118443392"/>
        <c:crosses val="autoZero"/>
        <c:auto val="0"/>
        <c:lblAlgn val="ctr"/>
        <c:lblOffset val="0"/>
        <c:tickLblSkip val="4"/>
        <c:tickMarkSkip val="1"/>
        <c:noMultiLvlLbl val="0"/>
      </c:catAx>
      <c:valAx>
        <c:axId val="118443392"/>
        <c:scaling>
          <c:orientation val="minMax"/>
        </c:scaling>
        <c:delete val="0"/>
        <c:axPos val="l"/>
        <c:majorGridlines>
          <c:spPr>
            <a:ln w="25400">
              <a:solidFill>
                <a:srgbClr val="000000"/>
              </a:solidFill>
              <a:prstDash val="sysDot"/>
            </a:ln>
          </c:spPr>
        </c:majorGridlines>
        <c:numFmt formatCode="0" sourceLinked="0"/>
        <c:majorTickMark val="out"/>
        <c:minorTickMark val="none"/>
        <c:tickLblPos val="nextTo"/>
        <c:spPr>
          <a:ln>
            <a:noFill/>
          </a:ln>
        </c:spPr>
        <c:txPr>
          <a:bodyPr/>
          <a:lstStyle/>
          <a:p>
            <a:pPr>
              <a:defRPr sz="2400" b="0" baseline="0">
                <a:solidFill>
                  <a:srgbClr val="000000"/>
                </a:solidFill>
              </a:defRPr>
            </a:pPr>
            <a:endParaRPr lang="en-US"/>
          </a:p>
        </c:txPr>
        <c:crossAx val="118441472"/>
        <c:crosses val="autoZero"/>
        <c:crossBetween val="between"/>
        <c:majorUnit val="10000"/>
        <c:dispUnits>
          <c:builtInUnit val="thousands"/>
        </c:dispUnits>
      </c:valAx>
    </c:plotArea>
    <c:legend>
      <c:legendPos val="r"/>
      <c:layout>
        <c:manualLayout>
          <c:xMode val="edge"/>
          <c:yMode val="edge"/>
          <c:x val="0.76806499899859593"/>
          <c:y val="0.26604005117764584"/>
          <c:w val="0.22807086670174306"/>
          <c:h val="0.39272508684003687"/>
        </c:manualLayout>
      </c:layout>
      <c:overlay val="0"/>
      <c:txPr>
        <a:bodyPr/>
        <a:lstStyle/>
        <a:p>
          <a:pPr>
            <a:defRPr sz="2400">
              <a:solidFill>
                <a:srgbClr val="000000"/>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048716471416688E-2"/>
          <c:y val="4.2557084748203168E-2"/>
          <c:w val="0.76661505280754794"/>
          <c:h val="0.86115802346184156"/>
        </c:manualLayout>
      </c:layout>
      <c:lineChart>
        <c:grouping val="standard"/>
        <c:varyColors val="0"/>
        <c:ser>
          <c:idx val="0"/>
          <c:order val="0"/>
          <c:tx>
            <c:strRef>
              <c:f>Sheet1!$B$1</c:f>
              <c:strCache>
                <c:ptCount val="1"/>
                <c:pt idx="0">
                  <c:v>Column2</c:v>
                </c:pt>
              </c:strCache>
            </c:strRef>
          </c:tx>
          <c:spPr>
            <a:ln w="50800">
              <a:solidFill>
                <a:srgbClr val="FF0000"/>
              </a:solidFill>
            </a:ln>
          </c:spPr>
          <c:marker>
            <c:symbol val="none"/>
          </c:marker>
          <c:cat>
            <c:strRef>
              <c:f>Sheet1!$A$2:$A$49</c:f>
              <c:strCache>
                <c:ptCount val="37"/>
                <c:pt idx="0">
                  <c:v>Jan-13</c:v>
                </c:pt>
                <c:pt idx="1">
                  <c:v>2013M02</c:v>
                </c:pt>
                <c:pt idx="2">
                  <c:v>2013M03</c:v>
                </c:pt>
                <c:pt idx="3">
                  <c:v>2013M04</c:v>
                </c:pt>
                <c:pt idx="4">
                  <c:v>2013M05</c:v>
                </c:pt>
                <c:pt idx="5">
                  <c:v>2013M06</c:v>
                </c:pt>
                <c:pt idx="6">
                  <c:v>2013M07</c:v>
                </c:pt>
                <c:pt idx="7">
                  <c:v>2013M08</c:v>
                </c:pt>
                <c:pt idx="8">
                  <c:v>2013M09</c:v>
                </c:pt>
                <c:pt idx="9">
                  <c:v>2013M10</c:v>
                </c:pt>
                <c:pt idx="10">
                  <c:v>2013M11</c:v>
                </c:pt>
                <c:pt idx="11">
                  <c:v>2013M12</c:v>
                </c:pt>
                <c:pt idx="12">
                  <c:v>Jan-14</c:v>
                </c:pt>
                <c:pt idx="13">
                  <c:v>2014M02</c:v>
                </c:pt>
                <c:pt idx="14">
                  <c:v>2014M03</c:v>
                </c:pt>
                <c:pt idx="15">
                  <c:v>2014M04</c:v>
                </c:pt>
                <c:pt idx="16">
                  <c:v>2014M05</c:v>
                </c:pt>
                <c:pt idx="17">
                  <c:v>2014M06</c:v>
                </c:pt>
                <c:pt idx="18">
                  <c:v>2014M07</c:v>
                </c:pt>
                <c:pt idx="19">
                  <c:v>2014M08</c:v>
                </c:pt>
                <c:pt idx="20">
                  <c:v>2014M09</c:v>
                </c:pt>
                <c:pt idx="21">
                  <c:v>2014M10</c:v>
                </c:pt>
                <c:pt idx="22">
                  <c:v>2014M11</c:v>
                </c:pt>
                <c:pt idx="23">
                  <c:v>2014M12</c:v>
                </c:pt>
                <c:pt idx="24">
                  <c:v>Jan-15</c:v>
                </c:pt>
                <c:pt idx="25">
                  <c:v>2015M02</c:v>
                </c:pt>
                <c:pt idx="26">
                  <c:v>2015M03</c:v>
                </c:pt>
                <c:pt idx="27">
                  <c:v>2015M04</c:v>
                </c:pt>
                <c:pt idx="36">
                  <c:v>Jan-16</c:v>
                </c:pt>
              </c:strCache>
            </c:strRef>
          </c:cat>
          <c:val>
            <c:numRef>
              <c:f>Sheet1!$B$2:$B$49</c:f>
              <c:numCache>
                <c:formatCode>General</c:formatCode>
                <c:ptCount val="48"/>
                <c:pt idx="0">
                  <c:v>736356</c:v>
                </c:pt>
                <c:pt idx="1">
                  <c:v>730535</c:v>
                </c:pt>
                <c:pt idx="2">
                  <c:v>735165</c:v>
                </c:pt>
                <c:pt idx="3">
                  <c:v>735793</c:v>
                </c:pt>
                <c:pt idx="4">
                  <c:v>752714</c:v>
                </c:pt>
                <c:pt idx="5">
                  <c:v>766123</c:v>
                </c:pt>
                <c:pt idx="6">
                  <c:v>775615</c:v>
                </c:pt>
                <c:pt idx="7">
                  <c:v>787982</c:v>
                </c:pt>
                <c:pt idx="8">
                  <c:v>791547</c:v>
                </c:pt>
                <c:pt idx="9">
                  <c:v>774524</c:v>
                </c:pt>
                <c:pt idx="10">
                  <c:v>808731</c:v>
                </c:pt>
                <c:pt idx="11">
                  <c:v>813376</c:v>
                </c:pt>
                <c:pt idx="12">
                  <c:v>795351</c:v>
                </c:pt>
                <c:pt idx="13">
                  <c:v>811451</c:v>
                </c:pt>
                <c:pt idx="14">
                  <c:v>787021</c:v>
                </c:pt>
                <c:pt idx="15">
                  <c:v>787218</c:v>
                </c:pt>
                <c:pt idx="16">
                  <c:v>795822</c:v>
                </c:pt>
                <c:pt idx="17">
                  <c:v>800741</c:v>
                </c:pt>
                <c:pt idx="18">
                  <c:v>826022</c:v>
                </c:pt>
                <c:pt idx="19">
                  <c:v>808951</c:v>
                </c:pt>
                <c:pt idx="20">
                  <c:v>842720</c:v>
                </c:pt>
                <c:pt idx="21">
                  <c:v>820855</c:v>
                </c:pt>
                <c:pt idx="22">
                  <c:v>836891</c:v>
                </c:pt>
                <c:pt idx="23">
                  <c:v>845045</c:v>
                </c:pt>
                <c:pt idx="24">
                  <c:v>808233</c:v>
                </c:pt>
                <c:pt idx="25">
                  <c:v>840315</c:v>
                </c:pt>
                <c:pt idx="26">
                  <c:v>869063</c:v>
                </c:pt>
                <c:pt idx="27">
                  <c:v>889460</c:v>
                </c:pt>
                <c:pt idx="28">
                  <c:v>885942</c:v>
                </c:pt>
                <c:pt idx="29">
                  <c:v>926402</c:v>
                </c:pt>
                <c:pt idx="30">
                  <c:v>888295</c:v>
                </c:pt>
                <c:pt idx="31">
                  <c:v>908799</c:v>
                </c:pt>
                <c:pt idx="32">
                  <c:v>862613</c:v>
                </c:pt>
                <c:pt idx="33">
                  <c:v>950536</c:v>
                </c:pt>
                <c:pt idx="34">
                  <c:v>970368</c:v>
                </c:pt>
                <c:pt idx="35">
                  <c:v>1008798</c:v>
                </c:pt>
                <c:pt idx="36">
                  <c:v>1061646</c:v>
                </c:pt>
                <c:pt idx="37">
                  <c:v>1054290</c:v>
                </c:pt>
                <c:pt idx="38">
                  <c:v>1061771</c:v>
                </c:pt>
                <c:pt idx="39">
                  <c:v>1075053</c:v>
                </c:pt>
                <c:pt idx="40">
                  <c:v>1038973</c:v>
                </c:pt>
                <c:pt idx="41">
                  <c:v>1038768</c:v>
                </c:pt>
                <c:pt idx="42">
                  <c:v>1042131</c:v>
                </c:pt>
                <c:pt idx="43">
                  <c:v>845565</c:v>
                </c:pt>
                <c:pt idx="44">
                  <c:v>887224</c:v>
                </c:pt>
                <c:pt idx="45">
                  <c:v>914596</c:v>
                </c:pt>
                <c:pt idx="46">
                  <c:v>946896</c:v>
                </c:pt>
                <c:pt idx="47">
                  <c:v>972529</c:v>
                </c:pt>
              </c:numCache>
            </c:numRef>
          </c:val>
          <c:smooth val="0"/>
          <c:extLst>
            <c:ext xmlns:c16="http://schemas.microsoft.com/office/drawing/2014/chart" uri="{C3380CC4-5D6E-409C-BE32-E72D297353CC}">
              <c16:uniqueId val="{00000000-F368-46E3-B83B-96B5FC246576}"/>
            </c:ext>
          </c:extLst>
        </c:ser>
        <c:dLbls>
          <c:showLegendKey val="0"/>
          <c:showVal val="0"/>
          <c:showCatName val="0"/>
          <c:showSerName val="0"/>
          <c:showPercent val="0"/>
          <c:showBubbleSize val="0"/>
        </c:dLbls>
        <c:smooth val="0"/>
        <c:axId val="86553344"/>
        <c:axId val="86554880"/>
      </c:lineChart>
      <c:catAx>
        <c:axId val="86553344"/>
        <c:scaling>
          <c:orientation val="minMax"/>
        </c:scaling>
        <c:delete val="0"/>
        <c:axPos val="b"/>
        <c:numFmt formatCode="General" sourceLinked="0"/>
        <c:majorTickMark val="out"/>
        <c:minorTickMark val="none"/>
        <c:tickLblPos val="low"/>
        <c:spPr>
          <a:ln w="25400">
            <a:solidFill>
              <a:srgbClr val="000000"/>
            </a:solidFill>
          </a:ln>
        </c:spPr>
        <c:txPr>
          <a:bodyPr/>
          <a:lstStyle/>
          <a:p>
            <a:pPr>
              <a:defRPr sz="2000" b="0" i="0" baseline="0">
                <a:solidFill>
                  <a:srgbClr val="000000"/>
                </a:solidFill>
              </a:defRPr>
            </a:pPr>
            <a:endParaRPr lang="en-US"/>
          </a:p>
        </c:txPr>
        <c:crossAx val="86554880"/>
        <c:crosses val="autoZero"/>
        <c:auto val="0"/>
        <c:lblAlgn val="ctr"/>
        <c:lblOffset val="0"/>
        <c:tickLblSkip val="12"/>
        <c:tickMarkSkip val="1"/>
        <c:noMultiLvlLbl val="0"/>
      </c:catAx>
      <c:valAx>
        <c:axId val="86554880"/>
        <c:scaling>
          <c:orientation val="minMax"/>
          <c:max val="1200000"/>
          <c:min val="600000"/>
        </c:scaling>
        <c:delete val="0"/>
        <c:axPos val="l"/>
        <c:majorGridlines>
          <c:spPr>
            <a:ln w="25400">
              <a:solidFill>
                <a:srgbClr val="424143"/>
              </a:solidFill>
              <a:prstDash val="sysDot"/>
            </a:ln>
          </c:spPr>
        </c:majorGridlines>
        <c:numFmt formatCode="#,##0" sourceLinked="0"/>
        <c:majorTickMark val="out"/>
        <c:minorTickMark val="none"/>
        <c:tickLblPos val="nextTo"/>
        <c:spPr>
          <a:ln>
            <a:noFill/>
          </a:ln>
        </c:spPr>
        <c:txPr>
          <a:bodyPr/>
          <a:lstStyle/>
          <a:p>
            <a:pPr algn="ctr">
              <a:defRPr lang="en-US" sz="2400" b="0" i="0" u="none" strike="noStrike" kern="1200" baseline="0">
                <a:solidFill>
                  <a:srgbClr val="000000"/>
                </a:solidFill>
                <a:latin typeface="+mn-lt"/>
                <a:ea typeface="+mn-ea"/>
                <a:cs typeface="+mn-cs"/>
              </a:defRPr>
            </a:pPr>
            <a:endParaRPr lang="en-US"/>
          </a:p>
        </c:txPr>
        <c:crossAx val="86553344"/>
        <c:crosses val="autoZero"/>
        <c:crossBetween val="between"/>
        <c:majorUnit val="100000"/>
        <c:dispUnits>
          <c:builtInUnit val="thousands"/>
          <c:dispUnitsLbl/>
        </c:dispUnits>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130081300813022E-2"/>
          <c:y val="3.6163189798055224E-2"/>
          <c:w val="0.85861567658635063"/>
          <c:h val="0.88107375123680998"/>
        </c:manualLayout>
      </c:layout>
      <c:lineChart>
        <c:grouping val="standard"/>
        <c:varyColors val="0"/>
        <c:ser>
          <c:idx val="2"/>
          <c:order val="0"/>
          <c:tx>
            <c:strRef>
              <c:f>Sheet1!$B$1</c:f>
              <c:strCache>
                <c:ptCount val="1"/>
                <c:pt idx="0">
                  <c:v>Column2</c:v>
                </c:pt>
              </c:strCache>
            </c:strRef>
          </c:tx>
          <c:spPr>
            <a:ln w="50800">
              <a:solidFill>
                <a:srgbClr val="FF0000"/>
              </a:solidFill>
              <a:prstDash val="solid"/>
            </a:ln>
          </c:spPr>
          <c:marker>
            <c:symbol val="none"/>
          </c:marker>
          <c:cat>
            <c:strRef>
              <c:f>Sheet1!$A$2:$A$49</c:f>
              <c:strCache>
                <c:ptCount val="37"/>
                <c:pt idx="0">
                  <c:v>Jan-13</c:v>
                </c:pt>
                <c:pt idx="1">
                  <c:v>2013M02</c:v>
                </c:pt>
                <c:pt idx="2">
                  <c:v>2013M03</c:v>
                </c:pt>
                <c:pt idx="3">
                  <c:v>2013M04</c:v>
                </c:pt>
                <c:pt idx="4">
                  <c:v>2013M05</c:v>
                </c:pt>
                <c:pt idx="5">
                  <c:v>2013M06</c:v>
                </c:pt>
                <c:pt idx="6">
                  <c:v>2013M07</c:v>
                </c:pt>
                <c:pt idx="7">
                  <c:v>2013M08</c:v>
                </c:pt>
                <c:pt idx="8">
                  <c:v>2013M09</c:v>
                </c:pt>
                <c:pt idx="9">
                  <c:v>2013M10</c:v>
                </c:pt>
                <c:pt idx="10">
                  <c:v>2013M11</c:v>
                </c:pt>
                <c:pt idx="11">
                  <c:v>2013M12</c:v>
                </c:pt>
                <c:pt idx="12">
                  <c:v>Jan-14</c:v>
                </c:pt>
                <c:pt idx="13">
                  <c:v>2014M02</c:v>
                </c:pt>
                <c:pt idx="14">
                  <c:v>2014M03</c:v>
                </c:pt>
                <c:pt idx="15">
                  <c:v>2014M04</c:v>
                </c:pt>
                <c:pt idx="16">
                  <c:v>2014M05</c:v>
                </c:pt>
                <c:pt idx="17">
                  <c:v>2014M06</c:v>
                </c:pt>
                <c:pt idx="18">
                  <c:v>2014M07</c:v>
                </c:pt>
                <c:pt idx="19">
                  <c:v>2014M08</c:v>
                </c:pt>
                <c:pt idx="20">
                  <c:v>2014M09</c:v>
                </c:pt>
                <c:pt idx="21">
                  <c:v>2014M10</c:v>
                </c:pt>
                <c:pt idx="22">
                  <c:v>2014M11</c:v>
                </c:pt>
                <c:pt idx="23">
                  <c:v>2014M12</c:v>
                </c:pt>
                <c:pt idx="24">
                  <c:v>Jan-15</c:v>
                </c:pt>
                <c:pt idx="25">
                  <c:v>2015M02</c:v>
                </c:pt>
                <c:pt idx="26">
                  <c:v>2015M03</c:v>
                </c:pt>
                <c:pt idx="27">
                  <c:v>2015M04</c:v>
                </c:pt>
                <c:pt idx="36">
                  <c:v>Jan-16</c:v>
                </c:pt>
              </c:strCache>
            </c:strRef>
          </c:cat>
          <c:val>
            <c:numRef>
              <c:f>Sheet1!$B$2:$B$49</c:f>
              <c:numCache>
                <c:formatCode>General</c:formatCode>
                <c:ptCount val="48"/>
                <c:pt idx="0">
                  <c:v>513064</c:v>
                </c:pt>
                <c:pt idx="1">
                  <c:v>507526</c:v>
                </c:pt>
                <c:pt idx="2">
                  <c:v>519163</c:v>
                </c:pt>
                <c:pt idx="3">
                  <c:v>514509</c:v>
                </c:pt>
                <c:pt idx="4">
                  <c:v>523041</c:v>
                </c:pt>
                <c:pt idx="5">
                  <c:v>534036</c:v>
                </c:pt>
                <c:pt idx="6">
                  <c:v>553102</c:v>
                </c:pt>
                <c:pt idx="7">
                  <c:v>549858</c:v>
                </c:pt>
                <c:pt idx="8">
                  <c:v>551586</c:v>
                </c:pt>
                <c:pt idx="9">
                  <c:v>543685</c:v>
                </c:pt>
                <c:pt idx="10">
                  <c:v>566945</c:v>
                </c:pt>
                <c:pt idx="11">
                  <c:v>574820</c:v>
                </c:pt>
                <c:pt idx="12">
                  <c:v>562444</c:v>
                </c:pt>
                <c:pt idx="13">
                  <c:v>583795</c:v>
                </c:pt>
                <c:pt idx="14">
                  <c:v>540052</c:v>
                </c:pt>
                <c:pt idx="15">
                  <c:v>548546</c:v>
                </c:pt>
                <c:pt idx="16">
                  <c:v>555797</c:v>
                </c:pt>
                <c:pt idx="17">
                  <c:v>558702</c:v>
                </c:pt>
                <c:pt idx="18">
                  <c:v>568900</c:v>
                </c:pt>
                <c:pt idx="19">
                  <c:v>578487</c:v>
                </c:pt>
                <c:pt idx="20">
                  <c:v>589474</c:v>
                </c:pt>
                <c:pt idx="21">
                  <c:v>579645</c:v>
                </c:pt>
                <c:pt idx="22">
                  <c:v>585462</c:v>
                </c:pt>
                <c:pt idx="23">
                  <c:v>590595</c:v>
                </c:pt>
                <c:pt idx="24">
                  <c:v>589930</c:v>
                </c:pt>
                <c:pt idx="25">
                  <c:v>609080</c:v>
                </c:pt>
                <c:pt idx="26">
                  <c:v>616914</c:v>
                </c:pt>
                <c:pt idx="27">
                  <c:v>620841</c:v>
                </c:pt>
                <c:pt idx="28">
                  <c:v>622723</c:v>
                </c:pt>
                <c:pt idx="29">
                  <c:v>634131</c:v>
                </c:pt>
                <c:pt idx="30">
                  <c:v>631463</c:v>
                </c:pt>
                <c:pt idx="31">
                  <c:v>640238</c:v>
                </c:pt>
                <c:pt idx="32" formatCode="0.0000">
                  <c:v>619267</c:v>
                </c:pt>
                <c:pt idx="33" formatCode="0.0000">
                  <c:v>672310</c:v>
                </c:pt>
                <c:pt idx="34" formatCode="0.0000">
                  <c:v>681216</c:v>
                </c:pt>
                <c:pt idx="35" formatCode="0.0000">
                  <c:v>705309</c:v>
                </c:pt>
                <c:pt idx="36" formatCode="0.0000">
                  <c:v>748322</c:v>
                </c:pt>
                <c:pt idx="37" formatCode="0.0000">
                  <c:v>740983</c:v>
                </c:pt>
                <c:pt idx="38" formatCode="0.0000">
                  <c:v>741015</c:v>
                </c:pt>
                <c:pt idx="39" formatCode="0.0000">
                  <c:v>728696</c:v>
                </c:pt>
                <c:pt idx="40" formatCode="0.0000">
                  <c:v>715378</c:v>
                </c:pt>
                <c:pt idx="41" formatCode="0.0000">
                  <c:v>702284</c:v>
                </c:pt>
                <c:pt idx="42" formatCode="0.0000">
                  <c:v>696280</c:v>
                </c:pt>
                <c:pt idx="43" formatCode="0.0000">
                  <c:v>592810</c:v>
                </c:pt>
                <c:pt idx="44" formatCode="0.0000">
                  <c:v>615154</c:v>
                </c:pt>
                <c:pt idx="45" formatCode="0.0000">
                  <c:v>622686</c:v>
                </c:pt>
                <c:pt idx="46" formatCode="0.0000">
                  <c:v>645090</c:v>
                </c:pt>
                <c:pt idx="47" formatCode="0.0000">
                  <c:v>656980</c:v>
                </c:pt>
              </c:numCache>
            </c:numRef>
          </c:val>
          <c:smooth val="1"/>
          <c:extLst>
            <c:ext xmlns:c16="http://schemas.microsoft.com/office/drawing/2014/chart" uri="{C3380CC4-5D6E-409C-BE32-E72D297353CC}">
              <c16:uniqueId val="{00000000-84F0-4277-86DE-718E04E6E103}"/>
            </c:ext>
          </c:extLst>
        </c:ser>
        <c:dLbls>
          <c:showLegendKey val="0"/>
          <c:showVal val="0"/>
          <c:showCatName val="0"/>
          <c:showSerName val="0"/>
          <c:showPercent val="0"/>
          <c:showBubbleSize val="0"/>
        </c:dLbls>
        <c:smooth val="0"/>
        <c:axId val="86567168"/>
        <c:axId val="86573056"/>
      </c:lineChart>
      <c:catAx>
        <c:axId val="86567168"/>
        <c:scaling>
          <c:orientation val="minMax"/>
        </c:scaling>
        <c:delete val="0"/>
        <c:axPos val="b"/>
        <c:numFmt formatCode="General" sourceLinked="1"/>
        <c:majorTickMark val="out"/>
        <c:minorTickMark val="none"/>
        <c:tickLblPos val="low"/>
        <c:spPr>
          <a:ln w="25400">
            <a:solidFill>
              <a:srgbClr val="000000"/>
            </a:solidFill>
          </a:ln>
        </c:spPr>
        <c:txPr>
          <a:bodyPr anchor="t" anchorCtr="0"/>
          <a:lstStyle/>
          <a:p>
            <a:pPr>
              <a:defRPr sz="2000" b="0" i="0" baseline="0">
                <a:solidFill>
                  <a:srgbClr val="000000"/>
                </a:solidFill>
              </a:defRPr>
            </a:pPr>
            <a:endParaRPr lang="en-US"/>
          </a:p>
        </c:txPr>
        <c:crossAx val="86573056"/>
        <c:crosses val="autoZero"/>
        <c:auto val="0"/>
        <c:lblAlgn val="l"/>
        <c:lblOffset val="0"/>
        <c:tickLblSkip val="12"/>
        <c:tickMarkSkip val="1"/>
        <c:noMultiLvlLbl val="0"/>
      </c:catAx>
      <c:valAx>
        <c:axId val="86573056"/>
        <c:scaling>
          <c:orientation val="minMax"/>
          <c:min val="400000"/>
        </c:scaling>
        <c:delete val="0"/>
        <c:axPos val="l"/>
        <c:majorGridlines>
          <c:spPr>
            <a:ln w="25400">
              <a:solidFill>
                <a:srgbClr val="424143"/>
              </a:solidFill>
              <a:prstDash val="sysDot"/>
            </a:ln>
          </c:spPr>
        </c:majorGridlines>
        <c:numFmt formatCode="#,##0" sourceLinked="0"/>
        <c:majorTickMark val="out"/>
        <c:minorTickMark val="none"/>
        <c:tickLblPos val="nextTo"/>
        <c:spPr>
          <a:ln>
            <a:noFill/>
          </a:ln>
        </c:spPr>
        <c:txPr>
          <a:bodyPr/>
          <a:lstStyle/>
          <a:p>
            <a:pPr>
              <a:defRPr sz="2400" b="0" baseline="0">
                <a:solidFill>
                  <a:srgbClr val="000000"/>
                </a:solidFill>
              </a:defRPr>
            </a:pPr>
            <a:endParaRPr lang="en-US"/>
          </a:p>
        </c:txPr>
        <c:crossAx val="86567168"/>
        <c:crossesAt val="1"/>
        <c:crossBetween val="between"/>
        <c:majorUnit val="100000"/>
        <c:dispUnits>
          <c:builtInUnit val="thousands"/>
          <c:dispUnitsLbl/>
        </c:dispUnits>
      </c:valAx>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048716471416688E-2"/>
          <c:y val="4.2557084748203168E-2"/>
          <c:w val="0.76661505280754794"/>
          <c:h val="0.86115802346184156"/>
        </c:manualLayout>
      </c:layout>
      <c:lineChart>
        <c:grouping val="standard"/>
        <c:varyColors val="0"/>
        <c:ser>
          <c:idx val="0"/>
          <c:order val="0"/>
          <c:tx>
            <c:strRef>
              <c:f>Sheet1!$B$1</c:f>
              <c:strCache>
                <c:ptCount val="1"/>
                <c:pt idx="0">
                  <c:v>Column2</c:v>
                </c:pt>
              </c:strCache>
            </c:strRef>
          </c:tx>
          <c:spPr>
            <a:ln w="50800">
              <a:solidFill>
                <a:srgbClr val="FF0000"/>
              </a:solidFill>
            </a:ln>
          </c:spPr>
          <c:marker>
            <c:symbol val="none"/>
          </c:marker>
          <c:cat>
            <c:strRef>
              <c:f>Sheet1!$A$2:$A$49</c:f>
              <c:strCache>
                <c:ptCount val="37"/>
                <c:pt idx="0">
                  <c:v>Jan-13</c:v>
                </c:pt>
                <c:pt idx="1">
                  <c:v>2013M02</c:v>
                </c:pt>
                <c:pt idx="2">
                  <c:v>2013M03</c:v>
                </c:pt>
                <c:pt idx="3">
                  <c:v>2013M04</c:v>
                </c:pt>
                <c:pt idx="4">
                  <c:v>2013M05</c:v>
                </c:pt>
                <c:pt idx="5">
                  <c:v>2013M06</c:v>
                </c:pt>
                <c:pt idx="6">
                  <c:v>2013M07</c:v>
                </c:pt>
                <c:pt idx="7">
                  <c:v>2013M08</c:v>
                </c:pt>
                <c:pt idx="8">
                  <c:v>2013M09</c:v>
                </c:pt>
                <c:pt idx="9">
                  <c:v>2013M10</c:v>
                </c:pt>
                <c:pt idx="10">
                  <c:v>2013M11</c:v>
                </c:pt>
                <c:pt idx="11">
                  <c:v>2013M12</c:v>
                </c:pt>
                <c:pt idx="12">
                  <c:v>Jan-14</c:v>
                </c:pt>
                <c:pt idx="13">
                  <c:v>2014M02</c:v>
                </c:pt>
                <c:pt idx="14">
                  <c:v>2014M03</c:v>
                </c:pt>
                <c:pt idx="15">
                  <c:v>2014M04</c:v>
                </c:pt>
                <c:pt idx="16">
                  <c:v>2014M05</c:v>
                </c:pt>
                <c:pt idx="17">
                  <c:v>2014M06</c:v>
                </c:pt>
                <c:pt idx="18">
                  <c:v>2014M07</c:v>
                </c:pt>
                <c:pt idx="19">
                  <c:v>2014M08</c:v>
                </c:pt>
                <c:pt idx="20">
                  <c:v>2014M09</c:v>
                </c:pt>
                <c:pt idx="21">
                  <c:v>2014M10</c:v>
                </c:pt>
                <c:pt idx="22">
                  <c:v>2014M11</c:v>
                </c:pt>
                <c:pt idx="23">
                  <c:v>2014M12</c:v>
                </c:pt>
                <c:pt idx="24">
                  <c:v>Jan-15</c:v>
                </c:pt>
                <c:pt idx="25">
                  <c:v>2015M02</c:v>
                </c:pt>
                <c:pt idx="26">
                  <c:v>2015M03</c:v>
                </c:pt>
                <c:pt idx="27">
                  <c:v>2015M04</c:v>
                </c:pt>
                <c:pt idx="36">
                  <c:v>Jan-16</c:v>
                </c:pt>
              </c:strCache>
            </c:strRef>
          </c:cat>
          <c:val>
            <c:numRef>
              <c:f>Sheet1!$B$2:$B$49</c:f>
              <c:numCache>
                <c:formatCode>General</c:formatCode>
                <c:ptCount val="48"/>
                <c:pt idx="0">
                  <c:v>1997700</c:v>
                </c:pt>
                <c:pt idx="1">
                  <c:v>2002500</c:v>
                </c:pt>
                <c:pt idx="2">
                  <c:v>2028800</c:v>
                </c:pt>
                <c:pt idx="3">
                  <c:v>2066800</c:v>
                </c:pt>
                <c:pt idx="4">
                  <c:v>2070700</c:v>
                </c:pt>
                <c:pt idx="5">
                  <c:v>2072700</c:v>
                </c:pt>
                <c:pt idx="6">
                  <c:v>2070700</c:v>
                </c:pt>
                <c:pt idx="7">
                  <c:v>2081400</c:v>
                </c:pt>
                <c:pt idx="8">
                  <c:v>2092200</c:v>
                </c:pt>
                <c:pt idx="9">
                  <c:v>2088300</c:v>
                </c:pt>
                <c:pt idx="10">
                  <c:v>2097000</c:v>
                </c:pt>
                <c:pt idx="11">
                  <c:v>2104800</c:v>
                </c:pt>
                <c:pt idx="12">
                  <c:v>2145700</c:v>
                </c:pt>
                <c:pt idx="13">
                  <c:v>2146700</c:v>
                </c:pt>
                <c:pt idx="14">
                  <c:v>2178800</c:v>
                </c:pt>
                <c:pt idx="15">
                  <c:v>2203200</c:v>
                </c:pt>
                <c:pt idx="16">
                  <c:v>2232400</c:v>
                </c:pt>
                <c:pt idx="17">
                  <c:v>2259700</c:v>
                </c:pt>
                <c:pt idx="18">
                  <c:v>2276200</c:v>
                </c:pt>
                <c:pt idx="19">
                  <c:v>2285000</c:v>
                </c:pt>
                <c:pt idx="20">
                  <c:v>2301600</c:v>
                </c:pt>
                <c:pt idx="21">
                  <c:v>2308400</c:v>
                </c:pt>
                <c:pt idx="22">
                  <c:v>2325900</c:v>
                </c:pt>
                <c:pt idx="23">
                  <c:v>2326900</c:v>
                </c:pt>
                <c:pt idx="24">
                  <c:v>2351200</c:v>
                </c:pt>
                <c:pt idx="25">
                  <c:v>2402900</c:v>
                </c:pt>
                <c:pt idx="26">
                  <c:v>2447700</c:v>
                </c:pt>
                <c:pt idx="27">
                  <c:v>2491500</c:v>
                </c:pt>
                <c:pt idx="28">
                  <c:v>2555800</c:v>
                </c:pt>
                <c:pt idx="29">
                  <c:v>2600600</c:v>
                </c:pt>
                <c:pt idx="30">
                  <c:v>2653200</c:v>
                </c:pt>
                <c:pt idx="31">
                  <c:v>2695100</c:v>
                </c:pt>
                <c:pt idx="32">
                  <c:v>2743800</c:v>
                </c:pt>
                <c:pt idx="33">
                  <c:v>2773000</c:v>
                </c:pt>
                <c:pt idx="34">
                  <c:v>2864500</c:v>
                </c:pt>
                <c:pt idx="35">
                  <c:v>2886000</c:v>
                </c:pt>
                <c:pt idx="36">
                  <c:v>2928800</c:v>
                </c:pt>
                <c:pt idx="37">
                  <c:v>3003800</c:v>
                </c:pt>
                <c:pt idx="38">
                  <c:v>3072000</c:v>
                </c:pt>
                <c:pt idx="39">
                  <c:v>3199600</c:v>
                </c:pt>
                <c:pt idx="40">
                  <c:v>3442100</c:v>
                </c:pt>
                <c:pt idx="41">
                  <c:v>3547300</c:v>
                </c:pt>
                <c:pt idx="42">
                  <c:v>3591200</c:v>
                </c:pt>
                <c:pt idx="43">
                  <c:v>3617400</c:v>
                </c:pt>
                <c:pt idx="44">
                  <c:v>3623300</c:v>
                </c:pt>
                <c:pt idx="45">
                  <c:v>3569700</c:v>
                </c:pt>
                <c:pt idx="46">
                  <c:v>3521000</c:v>
                </c:pt>
                <c:pt idx="47">
                  <c:v>3443100</c:v>
                </c:pt>
              </c:numCache>
            </c:numRef>
          </c:val>
          <c:smooth val="0"/>
          <c:extLst>
            <c:ext xmlns:c16="http://schemas.microsoft.com/office/drawing/2014/chart" uri="{C3380CC4-5D6E-409C-BE32-E72D297353CC}">
              <c16:uniqueId val="{00000000-F368-46E3-B83B-96B5FC246576}"/>
            </c:ext>
          </c:extLst>
        </c:ser>
        <c:dLbls>
          <c:showLegendKey val="0"/>
          <c:showVal val="0"/>
          <c:showCatName val="0"/>
          <c:showSerName val="0"/>
          <c:showPercent val="0"/>
          <c:showBubbleSize val="0"/>
        </c:dLbls>
        <c:smooth val="0"/>
        <c:axId val="86553344"/>
        <c:axId val="86554880"/>
      </c:lineChart>
      <c:catAx>
        <c:axId val="86553344"/>
        <c:scaling>
          <c:orientation val="minMax"/>
        </c:scaling>
        <c:delete val="0"/>
        <c:axPos val="b"/>
        <c:numFmt formatCode="General" sourceLinked="0"/>
        <c:majorTickMark val="out"/>
        <c:minorTickMark val="none"/>
        <c:tickLblPos val="low"/>
        <c:spPr>
          <a:ln w="25400">
            <a:solidFill>
              <a:srgbClr val="000000"/>
            </a:solidFill>
          </a:ln>
        </c:spPr>
        <c:txPr>
          <a:bodyPr/>
          <a:lstStyle/>
          <a:p>
            <a:pPr>
              <a:defRPr sz="2000" b="0" i="0" baseline="0">
                <a:solidFill>
                  <a:srgbClr val="000000"/>
                </a:solidFill>
              </a:defRPr>
            </a:pPr>
            <a:endParaRPr lang="en-US"/>
          </a:p>
        </c:txPr>
        <c:crossAx val="86554880"/>
        <c:crosses val="autoZero"/>
        <c:auto val="0"/>
        <c:lblAlgn val="ctr"/>
        <c:lblOffset val="0"/>
        <c:tickLblSkip val="12"/>
        <c:tickMarkSkip val="1"/>
        <c:noMultiLvlLbl val="0"/>
      </c:catAx>
      <c:valAx>
        <c:axId val="86554880"/>
        <c:scaling>
          <c:orientation val="minMax"/>
          <c:min val="1500000"/>
        </c:scaling>
        <c:delete val="0"/>
        <c:axPos val="l"/>
        <c:majorGridlines>
          <c:spPr>
            <a:ln w="25400">
              <a:solidFill>
                <a:srgbClr val="424143"/>
              </a:solidFill>
              <a:prstDash val="sysDot"/>
            </a:ln>
          </c:spPr>
        </c:majorGridlines>
        <c:numFmt formatCode="#,##0.0" sourceLinked="0"/>
        <c:majorTickMark val="out"/>
        <c:minorTickMark val="none"/>
        <c:tickLblPos val="nextTo"/>
        <c:spPr>
          <a:ln>
            <a:noFill/>
          </a:ln>
        </c:spPr>
        <c:txPr>
          <a:bodyPr/>
          <a:lstStyle/>
          <a:p>
            <a:pPr algn="ctr">
              <a:defRPr lang="en-US" sz="2400" b="0" i="0" u="none" strike="noStrike" kern="1200" baseline="0">
                <a:solidFill>
                  <a:srgbClr val="000000"/>
                </a:solidFill>
                <a:latin typeface="+mn-lt"/>
                <a:ea typeface="+mn-ea"/>
                <a:cs typeface="+mn-cs"/>
              </a:defRPr>
            </a:pPr>
            <a:endParaRPr lang="en-US"/>
          </a:p>
        </c:txPr>
        <c:crossAx val="86553344"/>
        <c:crosses val="autoZero"/>
        <c:crossBetween val="between"/>
        <c:dispUnits>
          <c:builtInUnit val="millions"/>
          <c:dispUnitsLbl/>
        </c:dispUnits>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130081300813022E-2"/>
          <c:y val="3.6163189798055224E-2"/>
          <c:w val="0.85861567658635063"/>
          <c:h val="0.88107375123680998"/>
        </c:manualLayout>
      </c:layout>
      <c:lineChart>
        <c:grouping val="standard"/>
        <c:varyColors val="0"/>
        <c:ser>
          <c:idx val="2"/>
          <c:order val="0"/>
          <c:tx>
            <c:strRef>
              <c:f>Sheet1!$B$1</c:f>
              <c:strCache>
                <c:ptCount val="1"/>
                <c:pt idx="0">
                  <c:v>Column2</c:v>
                </c:pt>
              </c:strCache>
            </c:strRef>
          </c:tx>
          <c:spPr>
            <a:ln w="50800">
              <a:solidFill>
                <a:srgbClr val="FF0000"/>
              </a:solidFill>
              <a:prstDash val="solid"/>
            </a:ln>
          </c:spPr>
          <c:marker>
            <c:symbol val="none"/>
          </c:marker>
          <c:cat>
            <c:strRef>
              <c:f>Sheet1!$A$2:$A$49</c:f>
              <c:strCache>
                <c:ptCount val="37"/>
                <c:pt idx="0">
                  <c:v>Jan-13</c:v>
                </c:pt>
                <c:pt idx="1">
                  <c:v>2013M02</c:v>
                </c:pt>
                <c:pt idx="2">
                  <c:v>2013M03</c:v>
                </c:pt>
                <c:pt idx="3">
                  <c:v>2013M04</c:v>
                </c:pt>
                <c:pt idx="4">
                  <c:v>2013M05</c:v>
                </c:pt>
                <c:pt idx="5">
                  <c:v>2013M06</c:v>
                </c:pt>
                <c:pt idx="6">
                  <c:v>2013M07</c:v>
                </c:pt>
                <c:pt idx="7">
                  <c:v>2013M08</c:v>
                </c:pt>
                <c:pt idx="8">
                  <c:v>2013M09</c:v>
                </c:pt>
                <c:pt idx="9">
                  <c:v>2013M10</c:v>
                </c:pt>
                <c:pt idx="10">
                  <c:v>2013M11</c:v>
                </c:pt>
                <c:pt idx="11">
                  <c:v>2013M12</c:v>
                </c:pt>
                <c:pt idx="12">
                  <c:v>Jan-14</c:v>
                </c:pt>
                <c:pt idx="13">
                  <c:v>2014M02</c:v>
                </c:pt>
                <c:pt idx="14">
                  <c:v>2014M03</c:v>
                </c:pt>
                <c:pt idx="15">
                  <c:v>2014M04</c:v>
                </c:pt>
                <c:pt idx="16">
                  <c:v>2014M05</c:v>
                </c:pt>
                <c:pt idx="17">
                  <c:v>2014M06</c:v>
                </c:pt>
                <c:pt idx="18">
                  <c:v>2014M07</c:v>
                </c:pt>
                <c:pt idx="19">
                  <c:v>2014M08</c:v>
                </c:pt>
                <c:pt idx="20">
                  <c:v>2014M09</c:v>
                </c:pt>
                <c:pt idx="21">
                  <c:v>2014M10</c:v>
                </c:pt>
                <c:pt idx="22">
                  <c:v>2014M11</c:v>
                </c:pt>
                <c:pt idx="23">
                  <c:v>2014M12</c:v>
                </c:pt>
                <c:pt idx="24">
                  <c:v>Jan-15</c:v>
                </c:pt>
                <c:pt idx="25">
                  <c:v>2015M02</c:v>
                </c:pt>
                <c:pt idx="26">
                  <c:v>2015M03</c:v>
                </c:pt>
                <c:pt idx="27">
                  <c:v>2015M04</c:v>
                </c:pt>
                <c:pt idx="36">
                  <c:v>Jan-16</c:v>
                </c:pt>
              </c:strCache>
            </c:strRef>
          </c:cat>
          <c:val>
            <c:numRef>
              <c:f>Sheet1!$B$2:$B$49</c:f>
              <c:numCache>
                <c:formatCode>General</c:formatCode>
                <c:ptCount val="48"/>
                <c:pt idx="0">
                  <c:v>2345839</c:v>
                </c:pt>
                <c:pt idx="1">
                  <c:v>2877809</c:v>
                </c:pt>
                <c:pt idx="2">
                  <c:v>2427797</c:v>
                </c:pt>
                <c:pt idx="3">
                  <c:v>2532926</c:v>
                </c:pt>
                <c:pt idx="4">
                  <c:v>2507446</c:v>
                </c:pt>
                <c:pt idx="5">
                  <c:v>2363519</c:v>
                </c:pt>
                <c:pt idx="6">
                  <c:v>2792361</c:v>
                </c:pt>
                <c:pt idx="7">
                  <c:v>2769624</c:v>
                </c:pt>
                <c:pt idx="8">
                  <c:v>2473925</c:v>
                </c:pt>
                <c:pt idx="9">
                  <c:v>2319618</c:v>
                </c:pt>
                <c:pt idx="10">
                  <c:v>2504417</c:v>
                </c:pt>
                <c:pt idx="11">
                  <c:v>2799132</c:v>
                </c:pt>
                <c:pt idx="12">
                  <c:v>2721206</c:v>
                </c:pt>
                <c:pt idx="13">
                  <c:v>2858227</c:v>
                </c:pt>
                <c:pt idx="14">
                  <c:v>2611687</c:v>
                </c:pt>
                <c:pt idx="15">
                  <c:v>2713061</c:v>
                </c:pt>
                <c:pt idx="16">
                  <c:v>2597440</c:v>
                </c:pt>
                <c:pt idx="17">
                  <c:v>2709632</c:v>
                </c:pt>
                <c:pt idx="18">
                  <c:v>2815245</c:v>
                </c:pt>
                <c:pt idx="19">
                  <c:v>2768908</c:v>
                </c:pt>
                <c:pt idx="20">
                  <c:v>2863463</c:v>
                </c:pt>
                <c:pt idx="21">
                  <c:v>2737926</c:v>
                </c:pt>
                <c:pt idx="22">
                  <c:v>2980487</c:v>
                </c:pt>
                <c:pt idx="23">
                  <c:v>3228266</c:v>
                </c:pt>
                <c:pt idx="24">
                  <c:v>2762368</c:v>
                </c:pt>
                <c:pt idx="25">
                  <c:v>2819059</c:v>
                </c:pt>
                <c:pt idx="26">
                  <c:v>3051046</c:v>
                </c:pt>
                <c:pt idx="27">
                  <c:v>3171925</c:v>
                </c:pt>
                <c:pt idx="28">
                  <c:v>3191801</c:v>
                </c:pt>
                <c:pt idx="29">
                  <c:v>3417701</c:v>
                </c:pt>
                <c:pt idx="30">
                  <c:v>3415842</c:v>
                </c:pt>
                <c:pt idx="31">
                  <c:v>3311822</c:v>
                </c:pt>
                <c:pt idx="32">
                  <c:v>3165608</c:v>
                </c:pt>
                <c:pt idx="33">
                  <c:v>3351552</c:v>
                </c:pt>
                <c:pt idx="34">
                  <c:v>3537050</c:v>
                </c:pt>
                <c:pt idx="35">
                  <c:v>3365527</c:v>
                </c:pt>
                <c:pt idx="36">
                  <c:v>3805854</c:v>
                </c:pt>
                <c:pt idx="37">
                  <c:v>3732109</c:v>
                </c:pt>
                <c:pt idx="38">
                  <c:v>4111503</c:v>
                </c:pt>
                <c:pt idx="39">
                  <c:v>4183548</c:v>
                </c:pt>
                <c:pt idx="40">
                  <c:v>3959366</c:v>
                </c:pt>
                <c:pt idx="41">
                  <c:v>4170190</c:v>
                </c:pt>
                <c:pt idx="42">
                  <c:v>4245326</c:v>
                </c:pt>
                <c:pt idx="43">
                  <c:v>4000815</c:v>
                </c:pt>
                <c:pt idx="44">
                  <c:v>3703039</c:v>
                </c:pt>
                <c:pt idx="45">
                  <c:v>3548390</c:v>
                </c:pt>
                <c:pt idx="46">
                  <c:v>3977141</c:v>
                </c:pt>
                <c:pt idx="47">
                  <c:v>3740824</c:v>
                </c:pt>
              </c:numCache>
            </c:numRef>
          </c:val>
          <c:smooth val="1"/>
          <c:extLst>
            <c:ext xmlns:c16="http://schemas.microsoft.com/office/drawing/2014/chart" uri="{C3380CC4-5D6E-409C-BE32-E72D297353CC}">
              <c16:uniqueId val="{00000000-84F0-4277-86DE-718E04E6E103}"/>
            </c:ext>
          </c:extLst>
        </c:ser>
        <c:dLbls>
          <c:showLegendKey val="0"/>
          <c:showVal val="0"/>
          <c:showCatName val="0"/>
          <c:showSerName val="0"/>
          <c:showPercent val="0"/>
          <c:showBubbleSize val="0"/>
        </c:dLbls>
        <c:smooth val="0"/>
        <c:axId val="86567168"/>
        <c:axId val="86573056"/>
      </c:lineChart>
      <c:catAx>
        <c:axId val="86567168"/>
        <c:scaling>
          <c:orientation val="minMax"/>
        </c:scaling>
        <c:delete val="0"/>
        <c:axPos val="b"/>
        <c:numFmt formatCode="General" sourceLinked="1"/>
        <c:majorTickMark val="out"/>
        <c:minorTickMark val="none"/>
        <c:tickLblPos val="low"/>
        <c:spPr>
          <a:ln w="25400">
            <a:solidFill>
              <a:srgbClr val="000000"/>
            </a:solidFill>
          </a:ln>
        </c:spPr>
        <c:txPr>
          <a:bodyPr anchor="t" anchorCtr="0"/>
          <a:lstStyle/>
          <a:p>
            <a:pPr>
              <a:defRPr sz="2000" b="0" i="0" baseline="0">
                <a:solidFill>
                  <a:srgbClr val="000000"/>
                </a:solidFill>
              </a:defRPr>
            </a:pPr>
            <a:endParaRPr lang="en-US"/>
          </a:p>
        </c:txPr>
        <c:crossAx val="86573056"/>
        <c:crosses val="autoZero"/>
        <c:auto val="0"/>
        <c:lblAlgn val="l"/>
        <c:lblOffset val="0"/>
        <c:tickLblSkip val="12"/>
        <c:tickMarkSkip val="1"/>
        <c:noMultiLvlLbl val="0"/>
      </c:catAx>
      <c:valAx>
        <c:axId val="86573056"/>
        <c:scaling>
          <c:orientation val="minMax"/>
          <c:min val="2000000"/>
        </c:scaling>
        <c:delete val="0"/>
        <c:axPos val="l"/>
        <c:majorGridlines>
          <c:spPr>
            <a:ln w="25400">
              <a:solidFill>
                <a:srgbClr val="424143"/>
              </a:solidFill>
              <a:prstDash val="sysDot"/>
            </a:ln>
          </c:spPr>
        </c:majorGridlines>
        <c:numFmt formatCode="#,##0.0" sourceLinked="0"/>
        <c:majorTickMark val="out"/>
        <c:minorTickMark val="none"/>
        <c:tickLblPos val="nextTo"/>
        <c:spPr>
          <a:ln>
            <a:noFill/>
          </a:ln>
        </c:spPr>
        <c:txPr>
          <a:bodyPr/>
          <a:lstStyle/>
          <a:p>
            <a:pPr>
              <a:defRPr sz="2400" b="0" baseline="0">
                <a:solidFill>
                  <a:srgbClr val="000000"/>
                </a:solidFill>
              </a:defRPr>
            </a:pPr>
            <a:endParaRPr lang="en-US"/>
          </a:p>
        </c:txPr>
        <c:crossAx val="86567168"/>
        <c:crossesAt val="1"/>
        <c:crossBetween val="between"/>
        <c:dispUnits>
          <c:builtInUnit val="millions"/>
          <c:dispUnitsLbl/>
        </c:dispUnits>
      </c:valAx>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859522242353377E-2"/>
          <c:y val="4.2825755544926909E-2"/>
          <c:w val="0.79348901300202723"/>
          <c:h val="0.86509464721470386"/>
        </c:manualLayout>
      </c:layout>
      <c:lineChart>
        <c:grouping val="standard"/>
        <c:varyColors val="0"/>
        <c:ser>
          <c:idx val="0"/>
          <c:order val="0"/>
          <c:tx>
            <c:strRef>
              <c:f>Sheet1!$B$1</c:f>
              <c:strCache>
                <c:ptCount val="1"/>
                <c:pt idx="0">
                  <c:v>REBGV</c:v>
                </c:pt>
              </c:strCache>
            </c:strRef>
          </c:tx>
          <c:spPr>
            <a:ln w="50800">
              <a:solidFill>
                <a:srgbClr val="FF0000"/>
              </a:solidFill>
            </a:ln>
          </c:spPr>
          <c:marker>
            <c:symbol val="none"/>
          </c:marker>
          <c:cat>
            <c:numRef>
              <c:f>Sheet1!$A$2:$A$49</c:f>
              <c:numCache>
                <c:formatCode>[$-409]mmm\-yy;@</c:formatCode>
                <c:ptCount val="48"/>
                <c:pt idx="0">
                  <c:v>41287</c:v>
                </c:pt>
                <c:pt idx="6">
                  <c:v>41468</c:v>
                </c:pt>
                <c:pt idx="12">
                  <c:v>41653</c:v>
                </c:pt>
                <c:pt idx="18">
                  <c:v>41834</c:v>
                </c:pt>
                <c:pt idx="24">
                  <c:v>42030</c:v>
                </c:pt>
                <c:pt idx="30">
                  <c:v>42200</c:v>
                </c:pt>
                <c:pt idx="36">
                  <c:v>42385</c:v>
                </c:pt>
                <c:pt idx="42">
                  <c:v>42567</c:v>
                </c:pt>
                <c:pt idx="47">
                  <c:v>43085</c:v>
                </c:pt>
              </c:numCache>
            </c:numRef>
          </c:cat>
          <c:val>
            <c:numRef>
              <c:f>Sheet1!$B$2:$B$49</c:f>
              <c:numCache>
                <c:formatCode>0.00</c:formatCode>
                <c:ptCount val="48"/>
                <c:pt idx="0">
                  <c:v>156.13705834272201</c:v>
                </c:pt>
                <c:pt idx="1">
                  <c:v>156.09191300133301</c:v>
                </c:pt>
                <c:pt idx="2">
                  <c:v>155.582463382833</c:v>
                </c:pt>
                <c:pt idx="3">
                  <c:v>155.631372153537</c:v>
                </c:pt>
                <c:pt idx="4">
                  <c:v>155.11656044268801</c:v>
                </c:pt>
                <c:pt idx="5">
                  <c:v>155.91339381289899</c:v>
                </c:pt>
                <c:pt idx="6">
                  <c:v>156.58052556419401</c:v>
                </c:pt>
                <c:pt idx="7">
                  <c:v>157.16262283810801</c:v>
                </c:pt>
                <c:pt idx="8">
                  <c:v>157.70635106799199</c:v>
                </c:pt>
                <c:pt idx="9">
                  <c:v>157.98625993157799</c:v>
                </c:pt>
                <c:pt idx="10">
                  <c:v>159.07848870383299</c:v>
                </c:pt>
                <c:pt idx="11">
                  <c:v>160.02866235660301</c:v>
                </c:pt>
                <c:pt idx="12" formatCode="General">
                  <c:v>161.143543947258</c:v>
                </c:pt>
                <c:pt idx="13" formatCode="General">
                  <c:v>161.227616076912</c:v>
                </c:pt>
                <c:pt idx="14" formatCode="General">
                  <c:v>161.50592544845301</c:v>
                </c:pt>
                <c:pt idx="15" formatCode="General">
                  <c:v>161.272088724132</c:v>
                </c:pt>
                <c:pt idx="16" formatCode="General">
                  <c:v>161.81312470050301</c:v>
                </c:pt>
                <c:pt idx="17" formatCode="General">
                  <c:v>162.65100323471501</c:v>
                </c:pt>
                <c:pt idx="18" formatCode="General">
                  <c:v>163.49497090084699</c:v>
                </c:pt>
                <c:pt idx="19" formatCode="General">
                  <c:v>165.03741658683401</c:v>
                </c:pt>
                <c:pt idx="20" formatCode="General">
                  <c:v>166.06713901410001</c:v>
                </c:pt>
                <c:pt idx="21" formatCode="General">
                  <c:v>167.33992214920499</c:v>
                </c:pt>
                <c:pt idx="22" formatCode="General">
                  <c:v>168.105438173701</c:v>
                </c:pt>
                <c:pt idx="23" formatCode="General">
                  <c:v>169.25821221025001</c:v>
                </c:pt>
                <c:pt idx="24" formatCode="General">
                  <c:v>170.498474315549</c:v>
                </c:pt>
                <c:pt idx="25" formatCode="General">
                  <c:v>172.03816489362799</c:v>
                </c:pt>
                <c:pt idx="26" formatCode="General">
                  <c:v>173.52639822223199</c:v>
                </c:pt>
                <c:pt idx="27" formatCode="General">
                  <c:v>175.363514234419</c:v>
                </c:pt>
                <c:pt idx="28" formatCode="General">
                  <c:v>177.31546775257101</c:v>
                </c:pt>
                <c:pt idx="29" formatCode="General">
                  <c:v>179.55370498917401</c:v>
                </c:pt>
                <c:pt idx="30">
                  <c:v>182.22008817551799</c:v>
                </c:pt>
                <c:pt idx="31">
                  <c:v>185.13723524612399</c:v>
                </c:pt>
                <c:pt idx="32">
                  <c:v>189.01080752175</c:v>
                </c:pt>
                <c:pt idx="33">
                  <c:v>193.145311556579</c:v>
                </c:pt>
                <c:pt idx="34">
                  <c:v>198.388963126036</c:v>
                </c:pt>
                <c:pt idx="35">
                  <c:v>201.57396095855501</c:v>
                </c:pt>
                <c:pt idx="36">
                  <c:v>205.54517132869901</c:v>
                </c:pt>
                <c:pt idx="37">
                  <c:v>210.28974244501799</c:v>
                </c:pt>
                <c:pt idx="38">
                  <c:v>213.77109654536099</c:v>
                </c:pt>
                <c:pt idx="39">
                  <c:v>219.874748047227</c:v>
                </c:pt>
                <c:pt idx="40">
                  <c:v>229.973705828768</c:v>
                </c:pt>
                <c:pt idx="41">
                  <c:v>237.05584130160099</c:v>
                </c:pt>
                <c:pt idx="42">
                  <c:v>241.53823307534699</c:v>
                </c:pt>
                <c:pt idx="43">
                  <c:v>243.29799925599499</c:v>
                </c:pt>
                <c:pt idx="44">
                  <c:v>243.63309602634999</c:v>
                </c:pt>
                <c:pt idx="45">
                  <c:v>241.007761464661</c:v>
                </c:pt>
                <c:pt idx="46">
                  <c:v>239.144392269322</c:v>
                </c:pt>
                <c:pt idx="47">
                  <c:v>237.43640275267299</c:v>
                </c:pt>
              </c:numCache>
            </c:numRef>
          </c:val>
          <c:smooth val="0"/>
          <c:extLst>
            <c:ext xmlns:c16="http://schemas.microsoft.com/office/drawing/2014/chart" uri="{C3380CC4-5D6E-409C-BE32-E72D297353CC}">
              <c16:uniqueId val="{00000000-BEB2-4C02-885D-0D62C7E931F2}"/>
            </c:ext>
          </c:extLst>
        </c:ser>
        <c:ser>
          <c:idx val="1"/>
          <c:order val="1"/>
          <c:tx>
            <c:strRef>
              <c:f>Sheet1!$C$1</c:f>
              <c:strCache>
                <c:ptCount val="1"/>
                <c:pt idx="0">
                  <c:v>LM</c:v>
                </c:pt>
              </c:strCache>
            </c:strRef>
          </c:tx>
          <c:spPr>
            <a:ln w="50800">
              <a:solidFill>
                <a:srgbClr val="00A249"/>
              </a:solidFill>
            </a:ln>
          </c:spPr>
          <c:marker>
            <c:symbol val="none"/>
          </c:marker>
          <c:cat>
            <c:numRef>
              <c:f>Sheet1!$A$2:$A$49</c:f>
              <c:numCache>
                <c:formatCode>[$-409]mmm\-yy;@</c:formatCode>
                <c:ptCount val="48"/>
                <c:pt idx="0">
                  <c:v>41287</c:v>
                </c:pt>
                <c:pt idx="6">
                  <c:v>41468</c:v>
                </c:pt>
                <c:pt idx="12">
                  <c:v>41653</c:v>
                </c:pt>
                <c:pt idx="18">
                  <c:v>41834</c:v>
                </c:pt>
                <c:pt idx="24">
                  <c:v>42030</c:v>
                </c:pt>
                <c:pt idx="30">
                  <c:v>42200</c:v>
                </c:pt>
                <c:pt idx="36">
                  <c:v>42385</c:v>
                </c:pt>
                <c:pt idx="42">
                  <c:v>42567</c:v>
                </c:pt>
                <c:pt idx="47">
                  <c:v>43085</c:v>
                </c:pt>
              </c:numCache>
            </c:numRef>
          </c:cat>
          <c:val>
            <c:numRef>
              <c:f>Sheet1!$C$2:$C$49</c:f>
              <c:numCache>
                <c:formatCode>General</c:formatCode>
                <c:ptCount val="48"/>
                <c:pt idx="0">
                  <c:v>151.830498422662</c:v>
                </c:pt>
                <c:pt idx="1">
                  <c:v>151.631952047021</c:v>
                </c:pt>
                <c:pt idx="2">
                  <c:v>151.27456348093</c:v>
                </c:pt>
                <c:pt idx="3">
                  <c:v>151.249329470204</c:v>
                </c:pt>
                <c:pt idx="4">
                  <c:v>150.77168300413999</c:v>
                </c:pt>
                <c:pt idx="5">
                  <c:v>151.488263680373</c:v>
                </c:pt>
                <c:pt idx="6">
                  <c:v>151.949205335979</c:v>
                </c:pt>
                <c:pt idx="7">
                  <c:v>152.46087863267601</c:v>
                </c:pt>
                <c:pt idx="8">
                  <c:v>152.931983905246</c:v>
                </c:pt>
                <c:pt idx="9">
                  <c:v>153.03519649494899</c:v>
                </c:pt>
                <c:pt idx="10">
                  <c:v>153.703211040816</c:v>
                </c:pt>
                <c:pt idx="11">
                  <c:v>154.50413509795899</c:v>
                </c:pt>
                <c:pt idx="12">
                  <c:v>155.666884584635</c:v>
                </c:pt>
                <c:pt idx="13">
                  <c:v>155.76672490629301</c:v>
                </c:pt>
                <c:pt idx="14">
                  <c:v>155.949610428168</c:v>
                </c:pt>
                <c:pt idx="15">
                  <c:v>155.84795040524</c:v>
                </c:pt>
                <c:pt idx="16">
                  <c:v>155.96958325797601</c:v>
                </c:pt>
                <c:pt idx="17">
                  <c:v>156.649754040868</c:v>
                </c:pt>
                <c:pt idx="18">
                  <c:v>157.283393631439</c:v>
                </c:pt>
                <c:pt idx="19">
                  <c:v>158.50462045426801</c:v>
                </c:pt>
                <c:pt idx="20">
                  <c:v>159.19771099480101</c:v>
                </c:pt>
                <c:pt idx="21">
                  <c:v>160.40432962881201</c:v>
                </c:pt>
                <c:pt idx="22">
                  <c:v>161.148862449592</c:v>
                </c:pt>
                <c:pt idx="23">
                  <c:v>162.044639193324</c:v>
                </c:pt>
                <c:pt idx="24">
                  <c:v>162.92926279713001</c:v>
                </c:pt>
                <c:pt idx="25">
                  <c:v>164.25033067705701</c:v>
                </c:pt>
                <c:pt idx="26">
                  <c:v>165.43180581211601</c:v>
                </c:pt>
                <c:pt idx="27">
                  <c:v>166.81310181880801</c:v>
                </c:pt>
                <c:pt idx="28">
                  <c:v>168.50911392126801</c:v>
                </c:pt>
                <c:pt idx="29">
                  <c:v>170.40575803915999</c:v>
                </c:pt>
                <c:pt idx="30">
                  <c:v>172.93942633752999</c:v>
                </c:pt>
                <c:pt idx="31">
                  <c:v>175.47857333885301</c:v>
                </c:pt>
                <c:pt idx="32">
                  <c:v>179.15034135959101</c:v>
                </c:pt>
                <c:pt idx="33">
                  <c:v>183.01772120521301</c:v>
                </c:pt>
                <c:pt idx="34">
                  <c:v>187.62141259167899</c:v>
                </c:pt>
                <c:pt idx="35">
                  <c:v>190.94902948437399</c:v>
                </c:pt>
                <c:pt idx="36">
                  <c:v>194.889992990416</c:v>
                </c:pt>
                <c:pt idx="37">
                  <c:v>199.427092268856</c:v>
                </c:pt>
                <c:pt idx="38">
                  <c:v>203.237904790778</c:v>
                </c:pt>
                <c:pt idx="39">
                  <c:v>209.199041369284</c:v>
                </c:pt>
                <c:pt idx="40">
                  <c:v>219.32297850541201</c:v>
                </c:pt>
                <c:pt idx="41">
                  <c:v>226.17502626233301</c:v>
                </c:pt>
                <c:pt idx="42">
                  <c:v>231.47169375532499</c:v>
                </c:pt>
                <c:pt idx="43">
                  <c:v>233.47877184327501</c:v>
                </c:pt>
                <c:pt idx="44">
                  <c:v>233.57275258783201</c:v>
                </c:pt>
                <c:pt idx="45">
                  <c:v>231.88100961862401</c:v>
                </c:pt>
                <c:pt idx="46">
                  <c:v>230.49182272811899</c:v>
                </c:pt>
                <c:pt idx="47">
                  <c:v>229.25541056037301</c:v>
                </c:pt>
              </c:numCache>
            </c:numRef>
          </c:val>
          <c:smooth val="0"/>
          <c:extLst>
            <c:ext xmlns:c16="http://schemas.microsoft.com/office/drawing/2014/chart" uri="{C3380CC4-5D6E-409C-BE32-E72D297353CC}">
              <c16:uniqueId val="{00000000-86AE-4C76-9EB5-D253F7B79CE1}"/>
            </c:ext>
          </c:extLst>
        </c:ser>
        <c:ser>
          <c:idx val="2"/>
          <c:order val="2"/>
          <c:tx>
            <c:strRef>
              <c:f>Sheet1!$D$1</c:f>
              <c:strCache>
                <c:ptCount val="1"/>
                <c:pt idx="0">
                  <c:v>FVREB</c:v>
                </c:pt>
              </c:strCache>
            </c:strRef>
          </c:tx>
          <c:spPr>
            <a:ln w="53975">
              <a:solidFill>
                <a:srgbClr val="4D25F7"/>
              </a:solidFill>
            </a:ln>
          </c:spPr>
          <c:marker>
            <c:symbol val="none"/>
          </c:marker>
          <c:cat>
            <c:numRef>
              <c:f>Sheet1!$A$2:$A$49</c:f>
              <c:numCache>
                <c:formatCode>[$-409]mmm\-yy;@</c:formatCode>
                <c:ptCount val="48"/>
                <c:pt idx="0">
                  <c:v>41287</c:v>
                </c:pt>
                <c:pt idx="6">
                  <c:v>41468</c:v>
                </c:pt>
                <c:pt idx="12">
                  <c:v>41653</c:v>
                </c:pt>
                <c:pt idx="18">
                  <c:v>41834</c:v>
                </c:pt>
                <c:pt idx="24">
                  <c:v>42030</c:v>
                </c:pt>
                <c:pt idx="30">
                  <c:v>42200</c:v>
                </c:pt>
                <c:pt idx="36">
                  <c:v>42385</c:v>
                </c:pt>
                <c:pt idx="42">
                  <c:v>42567</c:v>
                </c:pt>
                <c:pt idx="47">
                  <c:v>43085</c:v>
                </c:pt>
              </c:numCache>
            </c:numRef>
          </c:cat>
          <c:val>
            <c:numRef>
              <c:f>Sheet1!$D$2:$D$49</c:f>
              <c:numCache>
                <c:formatCode>General</c:formatCode>
                <c:ptCount val="48"/>
                <c:pt idx="0">
                  <c:v>142.64729906314699</c:v>
                </c:pt>
                <c:pt idx="1">
                  <c:v>142.45516434383299</c:v>
                </c:pt>
                <c:pt idx="2">
                  <c:v>142.345322633108</c:v>
                </c:pt>
                <c:pt idx="3">
                  <c:v>142.14042029189699</c:v>
                </c:pt>
                <c:pt idx="4">
                  <c:v>141.893396728883</c:v>
                </c:pt>
                <c:pt idx="5">
                  <c:v>142.22129389769901</c:v>
                </c:pt>
                <c:pt idx="6">
                  <c:v>142.165093261848</c:v>
                </c:pt>
                <c:pt idx="7">
                  <c:v>142.59546598459301</c:v>
                </c:pt>
                <c:pt idx="8">
                  <c:v>143.08942631833199</c:v>
                </c:pt>
                <c:pt idx="9">
                  <c:v>142.76429621991801</c:v>
                </c:pt>
                <c:pt idx="10">
                  <c:v>142.30018974241401</c:v>
                </c:pt>
                <c:pt idx="11">
                  <c:v>143.045118483604</c:v>
                </c:pt>
                <c:pt idx="12">
                  <c:v>144.03282974958199</c:v>
                </c:pt>
                <c:pt idx="13">
                  <c:v>144.34215832768399</c:v>
                </c:pt>
                <c:pt idx="14">
                  <c:v>144.33525141675801</c:v>
                </c:pt>
                <c:pt idx="15">
                  <c:v>144.19950382045599</c:v>
                </c:pt>
                <c:pt idx="16">
                  <c:v>143.89305375289601</c:v>
                </c:pt>
                <c:pt idx="17">
                  <c:v>144.03738621498101</c:v>
                </c:pt>
                <c:pt idx="18">
                  <c:v>143.87022962337201</c:v>
                </c:pt>
                <c:pt idx="19">
                  <c:v>144.65567059510599</c:v>
                </c:pt>
                <c:pt idx="20">
                  <c:v>144.92958316338201</c:v>
                </c:pt>
                <c:pt idx="21">
                  <c:v>145.72127902594201</c:v>
                </c:pt>
                <c:pt idx="22">
                  <c:v>146.22615542702701</c:v>
                </c:pt>
                <c:pt idx="23">
                  <c:v>146.73421606811999</c:v>
                </c:pt>
                <c:pt idx="24">
                  <c:v>146.68505363923401</c:v>
                </c:pt>
                <c:pt idx="25">
                  <c:v>147.63775227391599</c:v>
                </c:pt>
                <c:pt idx="26">
                  <c:v>148.06377738603101</c:v>
                </c:pt>
                <c:pt idx="27">
                  <c:v>148.572786801511</c:v>
                </c:pt>
                <c:pt idx="28">
                  <c:v>149.68080250533399</c:v>
                </c:pt>
                <c:pt idx="29">
                  <c:v>150.48977473819599</c:v>
                </c:pt>
                <c:pt idx="30">
                  <c:v>152.931657418112</c:v>
                </c:pt>
                <c:pt idx="31">
                  <c:v>154.674741623025</c:v>
                </c:pt>
                <c:pt idx="32">
                  <c:v>157.84210589399501</c:v>
                </c:pt>
                <c:pt idx="33">
                  <c:v>160.91102912585299</c:v>
                </c:pt>
                <c:pt idx="34">
                  <c:v>164.22092137950801</c:v>
                </c:pt>
                <c:pt idx="35">
                  <c:v>167.82101593700801</c:v>
                </c:pt>
                <c:pt idx="36">
                  <c:v>171.59924488600501</c:v>
                </c:pt>
                <c:pt idx="37">
                  <c:v>176.29051094852699</c:v>
                </c:pt>
                <c:pt idx="38">
                  <c:v>180.80314392234399</c:v>
                </c:pt>
                <c:pt idx="39">
                  <c:v>186.660579317312</c:v>
                </c:pt>
                <c:pt idx="40">
                  <c:v>197.00830687097601</c:v>
                </c:pt>
                <c:pt idx="41">
                  <c:v>203.91343101796301</c:v>
                </c:pt>
                <c:pt idx="42">
                  <c:v>210.41550008222799</c:v>
                </c:pt>
                <c:pt idx="43">
                  <c:v>213.94282085662601</c:v>
                </c:pt>
                <c:pt idx="44">
                  <c:v>213.493746989681</c:v>
                </c:pt>
                <c:pt idx="45">
                  <c:v>213.22094190461601</c:v>
                </c:pt>
                <c:pt idx="46">
                  <c:v>212.94218131960301</c:v>
                </c:pt>
                <c:pt idx="47">
                  <c:v>213.178493418123</c:v>
                </c:pt>
              </c:numCache>
            </c:numRef>
          </c:val>
          <c:smooth val="0"/>
          <c:extLst>
            <c:ext xmlns:c16="http://schemas.microsoft.com/office/drawing/2014/chart" uri="{C3380CC4-5D6E-409C-BE32-E72D297353CC}">
              <c16:uniqueId val="{00000001-86AE-4C76-9EB5-D253F7B79CE1}"/>
            </c:ext>
          </c:extLst>
        </c:ser>
        <c:dLbls>
          <c:showLegendKey val="0"/>
          <c:showVal val="0"/>
          <c:showCatName val="0"/>
          <c:showSerName val="0"/>
          <c:showPercent val="0"/>
          <c:showBubbleSize val="0"/>
        </c:dLbls>
        <c:smooth val="0"/>
        <c:axId val="116382336"/>
        <c:axId val="116461952"/>
      </c:lineChart>
      <c:catAx>
        <c:axId val="116382336"/>
        <c:scaling>
          <c:orientation val="minMax"/>
        </c:scaling>
        <c:delete val="0"/>
        <c:axPos val="b"/>
        <c:numFmt formatCode="mmm\-yy" sourceLinked="0"/>
        <c:majorTickMark val="out"/>
        <c:minorTickMark val="none"/>
        <c:tickLblPos val="low"/>
        <c:spPr>
          <a:ln w="25400">
            <a:solidFill>
              <a:srgbClr val="000000"/>
            </a:solidFill>
            <a:prstDash val="solid"/>
          </a:ln>
        </c:spPr>
        <c:txPr>
          <a:bodyPr/>
          <a:lstStyle/>
          <a:p>
            <a:pPr>
              <a:defRPr sz="2400" b="0" i="0" baseline="0">
                <a:solidFill>
                  <a:srgbClr val="000000"/>
                </a:solidFill>
              </a:defRPr>
            </a:pPr>
            <a:endParaRPr lang="en-US"/>
          </a:p>
        </c:txPr>
        <c:crossAx val="116461952"/>
        <c:crosses val="autoZero"/>
        <c:auto val="0"/>
        <c:lblAlgn val="ctr"/>
        <c:lblOffset val="0"/>
        <c:tickLblSkip val="6"/>
        <c:tickMarkSkip val="1"/>
        <c:noMultiLvlLbl val="0"/>
      </c:catAx>
      <c:valAx>
        <c:axId val="116461952"/>
        <c:scaling>
          <c:orientation val="minMax"/>
          <c:min val="120"/>
        </c:scaling>
        <c:delete val="0"/>
        <c:axPos val="l"/>
        <c:majorGridlines>
          <c:spPr>
            <a:ln w="25400">
              <a:solidFill>
                <a:srgbClr val="000000"/>
              </a:solidFill>
              <a:prstDash val="sysDot"/>
            </a:ln>
          </c:spPr>
        </c:majorGridlines>
        <c:numFmt formatCode="0" sourceLinked="0"/>
        <c:majorTickMark val="out"/>
        <c:minorTickMark val="none"/>
        <c:tickLblPos val="nextTo"/>
        <c:spPr>
          <a:ln>
            <a:noFill/>
          </a:ln>
        </c:spPr>
        <c:txPr>
          <a:bodyPr/>
          <a:lstStyle/>
          <a:p>
            <a:pPr>
              <a:defRPr sz="2400" b="0" baseline="0">
                <a:solidFill>
                  <a:srgbClr val="000000"/>
                </a:solidFill>
              </a:defRPr>
            </a:pPr>
            <a:endParaRPr lang="en-US"/>
          </a:p>
        </c:txPr>
        <c:crossAx val="116382336"/>
        <c:crosses val="autoZero"/>
        <c:crossBetween val="between"/>
      </c:valAx>
    </c:plotArea>
    <c:legend>
      <c:legendPos val="r"/>
      <c:layout>
        <c:manualLayout>
          <c:xMode val="edge"/>
          <c:yMode val="edge"/>
          <c:x val="0.88165961693463801"/>
          <c:y val="9.4816365700436792E-2"/>
          <c:w val="0.11336935126391028"/>
          <c:h val="0.36133344824351149"/>
        </c:manualLayout>
      </c:layout>
      <c:overlay val="0"/>
      <c:txPr>
        <a:bodyPr/>
        <a:lstStyle/>
        <a:p>
          <a:pPr>
            <a:defRPr sz="2400" b="0">
              <a:solidFill>
                <a:srgbClr val="000000"/>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134513463718349E-2"/>
          <c:y val="6.4798525408430105E-2"/>
          <c:w val="0.79333537011105115"/>
          <c:h val="0.81497039179136566"/>
        </c:manualLayout>
      </c:layout>
      <c:lineChart>
        <c:grouping val="standard"/>
        <c:varyColors val="0"/>
        <c:ser>
          <c:idx val="0"/>
          <c:order val="0"/>
          <c:tx>
            <c:strRef>
              <c:f>Sheet1!$B$1</c:f>
              <c:strCache>
                <c:ptCount val="1"/>
                <c:pt idx="0">
                  <c:v>Total</c:v>
                </c:pt>
              </c:strCache>
            </c:strRef>
          </c:tx>
          <c:spPr>
            <a:ln w="50800">
              <a:solidFill>
                <a:srgbClr val="1107DB"/>
              </a:solidFill>
            </a:ln>
          </c:spPr>
          <c:marker>
            <c:symbol val="none"/>
          </c:marker>
          <c:cat>
            <c:strRef>
              <c:f>Sheet1!$A$2:$A$41</c:f>
              <c:strCache>
                <c:ptCount val="37"/>
                <c:pt idx="0">
                  <c:v>Q1-07</c:v>
                </c:pt>
                <c:pt idx="1">
                  <c:v>Q2 2007</c:v>
                </c:pt>
                <c:pt idx="2">
                  <c:v>Q3 2007</c:v>
                </c:pt>
                <c:pt idx="3">
                  <c:v>Q4 2007</c:v>
                </c:pt>
                <c:pt idx="4">
                  <c:v>Q1 2008</c:v>
                </c:pt>
                <c:pt idx="5">
                  <c:v>Q2 2008</c:v>
                </c:pt>
                <c:pt idx="6">
                  <c:v>Q3 2008</c:v>
                </c:pt>
                <c:pt idx="7">
                  <c:v>Q4 2008</c:v>
                </c:pt>
                <c:pt idx="8">
                  <c:v>Q1-09</c:v>
                </c:pt>
                <c:pt idx="9">
                  <c:v>Q2 2009</c:v>
                </c:pt>
                <c:pt idx="10">
                  <c:v>Q3 2009</c:v>
                </c:pt>
                <c:pt idx="11">
                  <c:v>Q4 2009</c:v>
                </c:pt>
                <c:pt idx="12">
                  <c:v>Q1-10</c:v>
                </c:pt>
                <c:pt idx="13">
                  <c:v>Q2 2010</c:v>
                </c:pt>
                <c:pt idx="14">
                  <c:v>Q3 2010</c:v>
                </c:pt>
                <c:pt idx="15">
                  <c:v>Q4 2010</c:v>
                </c:pt>
                <c:pt idx="16">
                  <c:v>Q1-11</c:v>
                </c:pt>
                <c:pt idx="17">
                  <c:v>Q2 2011</c:v>
                </c:pt>
                <c:pt idx="18">
                  <c:v>Q3 2011</c:v>
                </c:pt>
                <c:pt idx="19">
                  <c:v>Q4 2011</c:v>
                </c:pt>
                <c:pt idx="20">
                  <c:v>Q1 2012</c:v>
                </c:pt>
                <c:pt idx="21">
                  <c:v>Q2 2012</c:v>
                </c:pt>
                <c:pt idx="22">
                  <c:v>Q3 2012</c:v>
                </c:pt>
                <c:pt idx="23">
                  <c:v>Q4 2012</c:v>
                </c:pt>
                <c:pt idx="24">
                  <c:v>Q1-13</c:v>
                </c:pt>
                <c:pt idx="25">
                  <c:v>Q2 2013</c:v>
                </c:pt>
                <c:pt idx="26">
                  <c:v>Q3 2013</c:v>
                </c:pt>
                <c:pt idx="27">
                  <c:v>Q4 2013</c:v>
                </c:pt>
                <c:pt idx="28">
                  <c:v>Q1 2014</c:v>
                </c:pt>
                <c:pt idx="29">
                  <c:v>Q2 2014</c:v>
                </c:pt>
                <c:pt idx="30">
                  <c:v>Q3 2014</c:v>
                </c:pt>
                <c:pt idx="31">
                  <c:v>Q4 2014</c:v>
                </c:pt>
                <c:pt idx="32">
                  <c:v>Q1-15</c:v>
                </c:pt>
                <c:pt idx="33">
                  <c:v>Q2 2015</c:v>
                </c:pt>
                <c:pt idx="34">
                  <c:v>Q3 2015</c:v>
                </c:pt>
                <c:pt idx="35">
                  <c:v>Q4 2015</c:v>
                </c:pt>
                <c:pt idx="36">
                  <c:v>Q1 2016</c:v>
                </c:pt>
              </c:strCache>
            </c:strRef>
          </c:cat>
          <c:val>
            <c:numRef>
              <c:f>Sheet1!$B$2:$B$41</c:f>
              <c:numCache>
                <c:formatCode>General</c:formatCode>
                <c:ptCount val="40"/>
                <c:pt idx="0">
                  <c:v>32.866999999999997</c:v>
                </c:pt>
                <c:pt idx="1">
                  <c:v>33.755000000000003</c:v>
                </c:pt>
                <c:pt idx="2">
                  <c:v>33.594999999999999</c:v>
                </c:pt>
                <c:pt idx="3">
                  <c:v>37.223999999999997</c:v>
                </c:pt>
                <c:pt idx="4">
                  <c:v>36.311999999999998</c:v>
                </c:pt>
                <c:pt idx="5">
                  <c:v>35.648000000000003</c:v>
                </c:pt>
                <c:pt idx="6">
                  <c:v>30.765000000000001</c:v>
                </c:pt>
                <c:pt idx="7">
                  <c:v>21.617999999999999</c:v>
                </c:pt>
                <c:pt idx="8">
                  <c:v>11.417999999999999</c:v>
                </c:pt>
                <c:pt idx="9">
                  <c:v>10.551</c:v>
                </c:pt>
                <c:pt idx="10">
                  <c:v>14.515000000000001</c:v>
                </c:pt>
                <c:pt idx="11">
                  <c:v>18.373999999999999</c:v>
                </c:pt>
                <c:pt idx="12">
                  <c:v>24.265000000000001</c:v>
                </c:pt>
                <c:pt idx="13">
                  <c:v>23.923999999999999</c:v>
                </c:pt>
                <c:pt idx="14">
                  <c:v>22.751000000000001</c:v>
                </c:pt>
                <c:pt idx="15">
                  <c:v>23.777999999999999</c:v>
                </c:pt>
                <c:pt idx="16">
                  <c:v>23.376999999999999</c:v>
                </c:pt>
                <c:pt idx="17">
                  <c:v>23.88</c:v>
                </c:pt>
                <c:pt idx="18">
                  <c:v>24.751000000000001</c:v>
                </c:pt>
                <c:pt idx="19">
                  <c:v>25.196000000000002</c:v>
                </c:pt>
                <c:pt idx="20">
                  <c:v>25.954999999999998</c:v>
                </c:pt>
                <c:pt idx="21">
                  <c:v>27.931999999999999</c:v>
                </c:pt>
                <c:pt idx="22">
                  <c:v>24.789000000000001</c:v>
                </c:pt>
                <c:pt idx="23">
                  <c:v>23.244</c:v>
                </c:pt>
                <c:pt idx="24">
                  <c:v>22.856999999999999</c:v>
                </c:pt>
                <c:pt idx="25">
                  <c:v>24.875</c:v>
                </c:pt>
                <c:pt idx="26">
                  <c:v>27.055</c:v>
                </c:pt>
                <c:pt idx="27">
                  <c:v>27.678999999999998</c:v>
                </c:pt>
                <c:pt idx="28">
                  <c:v>27.265000000000001</c:v>
                </c:pt>
                <c:pt idx="29">
                  <c:v>25.256</c:v>
                </c:pt>
                <c:pt idx="30">
                  <c:v>26.518999999999998</c:v>
                </c:pt>
                <c:pt idx="31">
                  <c:v>27.125</c:v>
                </c:pt>
                <c:pt idx="32">
                  <c:v>27.928000000000001</c:v>
                </c:pt>
                <c:pt idx="33">
                  <c:v>31.11</c:v>
                </c:pt>
                <c:pt idx="34">
                  <c:v>27.902999999999999</c:v>
                </c:pt>
                <c:pt idx="35">
                  <c:v>35.534999999999997</c:v>
                </c:pt>
                <c:pt idx="36">
                  <c:v>40.137999999999998</c:v>
                </c:pt>
                <c:pt idx="37">
                  <c:v>42.267000000000003</c:v>
                </c:pt>
                <c:pt idx="38">
                  <c:v>39.067</c:v>
                </c:pt>
                <c:pt idx="39">
                  <c:v>39.411999999999999</c:v>
                </c:pt>
              </c:numCache>
            </c:numRef>
          </c:val>
          <c:smooth val="0"/>
          <c:extLst>
            <c:ext xmlns:c16="http://schemas.microsoft.com/office/drawing/2014/chart" uri="{C3380CC4-5D6E-409C-BE32-E72D297353CC}">
              <c16:uniqueId val="{00000000-BBB0-4FB0-8B07-A42A7B42A938}"/>
            </c:ext>
          </c:extLst>
        </c:ser>
        <c:ser>
          <c:idx val="1"/>
          <c:order val="1"/>
          <c:tx>
            <c:strRef>
              <c:f>Sheet1!$C$1</c:f>
              <c:strCache>
                <c:ptCount val="1"/>
                <c:pt idx="0">
                  <c:v>Multiples</c:v>
                </c:pt>
              </c:strCache>
            </c:strRef>
          </c:tx>
          <c:spPr>
            <a:ln w="50800">
              <a:solidFill>
                <a:srgbClr val="FF0000"/>
              </a:solidFill>
            </a:ln>
          </c:spPr>
          <c:marker>
            <c:symbol val="none"/>
          </c:marker>
          <c:cat>
            <c:strRef>
              <c:f>Sheet1!$A$2:$A$41</c:f>
              <c:strCache>
                <c:ptCount val="37"/>
                <c:pt idx="0">
                  <c:v>Q1-07</c:v>
                </c:pt>
                <c:pt idx="1">
                  <c:v>Q2 2007</c:v>
                </c:pt>
                <c:pt idx="2">
                  <c:v>Q3 2007</c:v>
                </c:pt>
                <c:pt idx="3">
                  <c:v>Q4 2007</c:v>
                </c:pt>
                <c:pt idx="4">
                  <c:v>Q1 2008</c:v>
                </c:pt>
                <c:pt idx="5">
                  <c:v>Q2 2008</c:v>
                </c:pt>
                <c:pt idx="6">
                  <c:v>Q3 2008</c:v>
                </c:pt>
                <c:pt idx="7">
                  <c:v>Q4 2008</c:v>
                </c:pt>
                <c:pt idx="8">
                  <c:v>Q1-09</c:v>
                </c:pt>
                <c:pt idx="9">
                  <c:v>Q2 2009</c:v>
                </c:pt>
                <c:pt idx="10">
                  <c:v>Q3 2009</c:v>
                </c:pt>
                <c:pt idx="11">
                  <c:v>Q4 2009</c:v>
                </c:pt>
                <c:pt idx="12">
                  <c:v>Q1-10</c:v>
                </c:pt>
                <c:pt idx="13">
                  <c:v>Q2 2010</c:v>
                </c:pt>
                <c:pt idx="14">
                  <c:v>Q3 2010</c:v>
                </c:pt>
                <c:pt idx="15">
                  <c:v>Q4 2010</c:v>
                </c:pt>
                <c:pt idx="16">
                  <c:v>Q1-11</c:v>
                </c:pt>
                <c:pt idx="17">
                  <c:v>Q2 2011</c:v>
                </c:pt>
                <c:pt idx="18">
                  <c:v>Q3 2011</c:v>
                </c:pt>
                <c:pt idx="19">
                  <c:v>Q4 2011</c:v>
                </c:pt>
                <c:pt idx="20">
                  <c:v>Q1 2012</c:v>
                </c:pt>
                <c:pt idx="21">
                  <c:v>Q2 2012</c:v>
                </c:pt>
                <c:pt idx="22">
                  <c:v>Q3 2012</c:v>
                </c:pt>
                <c:pt idx="23">
                  <c:v>Q4 2012</c:v>
                </c:pt>
                <c:pt idx="24">
                  <c:v>Q1-13</c:v>
                </c:pt>
                <c:pt idx="25">
                  <c:v>Q2 2013</c:v>
                </c:pt>
                <c:pt idx="26">
                  <c:v>Q3 2013</c:v>
                </c:pt>
                <c:pt idx="27">
                  <c:v>Q4 2013</c:v>
                </c:pt>
                <c:pt idx="28">
                  <c:v>Q1 2014</c:v>
                </c:pt>
                <c:pt idx="29">
                  <c:v>Q2 2014</c:v>
                </c:pt>
                <c:pt idx="30">
                  <c:v>Q3 2014</c:v>
                </c:pt>
                <c:pt idx="31">
                  <c:v>Q4 2014</c:v>
                </c:pt>
                <c:pt idx="32">
                  <c:v>Q1-15</c:v>
                </c:pt>
                <c:pt idx="33">
                  <c:v>Q2 2015</c:v>
                </c:pt>
                <c:pt idx="34">
                  <c:v>Q3 2015</c:v>
                </c:pt>
                <c:pt idx="35">
                  <c:v>Q4 2015</c:v>
                </c:pt>
                <c:pt idx="36">
                  <c:v>Q1 2016</c:v>
                </c:pt>
              </c:strCache>
            </c:strRef>
          </c:cat>
          <c:val>
            <c:numRef>
              <c:f>Sheet1!$C$2:$C$41</c:f>
              <c:numCache>
                <c:formatCode>General</c:formatCode>
                <c:ptCount val="40"/>
                <c:pt idx="0">
                  <c:v>22.948</c:v>
                </c:pt>
                <c:pt idx="1">
                  <c:v>23.006</c:v>
                </c:pt>
                <c:pt idx="2">
                  <c:v>23.212</c:v>
                </c:pt>
                <c:pt idx="3">
                  <c:v>26.291</c:v>
                </c:pt>
                <c:pt idx="4">
                  <c:v>26.33</c:v>
                </c:pt>
                <c:pt idx="5">
                  <c:v>26.474</c:v>
                </c:pt>
                <c:pt idx="6">
                  <c:v>21.994</c:v>
                </c:pt>
                <c:pt idx="7">
                  <c:v>15.647</c:v>
                </c:pt>
                <c:pt idx="8">
                  <c:v>8.2759999999999998</c:v>
                </c:pt>
                <c:pt idx="9">
                  <c:v>5.8360000000000003</c:v>
                </c:pt>
                <c:pt idx="10">
                  <c:v>7.6349999999999998</c:v>
                </c:pt>
                <c:pt idx="11">
                  <c:v>9.0109999999999992</c:v>
                </c:pt>
                <c:pt idx="12">
                  <c:v>13.353</c:v>
                </c:pt>
                <c:pt idx="13">
                  <c:v>13.706</c:v>
                </c:pt>
                <c:pt idx="14">
                  <c:v>14.202</c:v>
                </c:pt>
                <c:pt idx="15">
                  <c:v>16.321999999999999</c:v>
                </c:pt>
                <c:pt idx="16">
                  <c:v>17.460999999999999</c:v>
                </c:pt>
                <c:pt idx="17">
                  <c:v>16.503</c:v>
                </c:pt>
                <c:pt idx="18">
                  <c:v>17.207000000000001</c:v>
                </c:pt>
                <c:pt idx="19">
                  <c:v>18.001000000000001</c:v>
                </c:pt>
                <c:pt idx="20">
                  <c:v>19.315000000000001</c:v>
                </c:pt>
                <c:pt idx="21">
                  <c:v>20.899000000000001</c:v>
                </c:pt>
                <c:pt idx="22">
                  <c:v>18.062000000000001</c:v>
                </c:pt>
                <c:pt idx="23">
                  <c:v>16.863</c:v>
                </c:pt>
                <c:pt idx="24">
                  <c:v>15.807</c:v>
                </c:pt>
                <c:pt idx="25">
                  <c:v>18.123999999999999</c:v>
                </c:pt>
                <c:pt idx="26">
                  <c:v>19.722999999999999</c:v>
                </c:pt>
                <c:pt idx="27">
                  <c:v>19.829000000000001</c:v>
                </c:pt>
                <c:pt idx="28">
                  <c:v>19.568000000000001</c:v>
                </c:pt>
                <c:pt idx="29">
                  <c:v>17.196999999999999</c:v>
                </c:pt>
                <c:pt idx="30">
                  <c:v>18.117999999999999</c:v>
                </c:pt>
                <c:pt idx="31">
                  <c:v>18.062999999999999</c:v>
                </c:pt>
                <c:pt idx="32">
                  <c:v>19.079000000000001</c:v>
                </c:pt>
                <c:pt idx="33">
                  <c:v>22.068999999999999</c:v>
                </c:pt>
                <c:pt idx="34">
                  <c:v>19.303000000000001</c:v>
                </c:pt>
                <c:pt idx="35">
                  <c:v>26.573</c:v>
                </c:pt>
                <c:pt idx="36">
                  <c:v>29.204999999999998</c:v>
                </c:pt>
                <c:pt idx="37">
                  <c:v>32.279000000000003</c:v>
                </c:pt>
                <c:pt idx="38">
                  <c:v>28.675999999999998</c:v>
                </c:pt>
                <c:pt idx="39">
                  <c:v>29.702000000000002</c:v>
                </c:pt>
              </c:numCache>
            </c:numRef>
          </c:val>
          <c:smooth val="0"/>
          <c:extLst>
            <c:ext xmlns:c16="http://schemas.microsoft.com/office/drawing/2014/chart" uri="{C3380CC4-5D6E-409C-BE32-E72D297353CC}">
              <c16:uniqueId val="{00000001-BBB0-4FB0-8B07-A42A7B42A938}"/>
            </c:ext>
          </c:extLst>
        </c:ser>
        <c:ser>
          <c:idx val="2"/>
          <c:order val="2"/>
          <c:tx>
            <c:strRef>
              <c:f>Sheet1!$D$1</c:f>
              <c:strCache>
                <c:ptCount val="1"/>
                <c:pt idx="0">
                  <c:v>Singles</c:v>
                </c:pt>
              </c:strCache>
            </c:strRef>
          </c:tx>
          <c:spPr>
            <a:ln w="50800">
              <a:solidFill>
                <a:srgbClr val="00A249"/>
              </a:solidFill>
            </a:ln>
          </c:spPr>
          <c:marker>
            <c:symbol val="none"/>
          </c:marker>
          <c:cat>
            <c:strRef>
              <c:f>Sheet1!$A$2:$A$41</c:f>
              <c:strCache>
                <c:ptCount val="37"/>
                <c:pt idx="0">
                  <c:v>Q1-07</c:v>
                </c:pt>
                <c:pt idx="1">
                  <c:v>Q2 2007</c:v>
                </c:pt>
                <c:pt idx="2">
                  <c:v>Q3 2007</c:v>
                </c:pt>
                <c:pt idx="3">
                  <c:v>Q4 2007</c:v>
                </c:pt>
                <c:pt idx="4">
                  <c:v>Q1 2008</c:v>
                </c:pt>
                <c:pt idx="5">
                  <c:v>Q2 2008</c:v>
                </c:pt>
                <c:pt idx="6">
                  <c:v>Q3 2008</c:v>
                </c:pt>
                <c:pt idx="7">
                  <c:v>Q4 2008</c:v>
                </c:pt>
                <c:pt idx="8">
                  <c:v>Q1-09</c:v>
                </c:pt>
                <c:pt idx="9">
                  <c:v>Q2 2009</c:v>
                </c:pt>
                <c:pt idx="10">
                  <c:v>Q3 2009</c:v>
                </c:pt>
                <c:pt idx="11">
                  <c:v>Q4 2009</c:v>
                </c:pt>
                <c:pt idx="12">
                  <c:v>Q1-10</c:v>
                </c:pt>
                <c:pt idx="13">
                  <c:v>Q2 2010</c:v>
                </c:pt>
                <c:pt idx="14">
                  <c:v>Q3 2010</c:v>
                </c:pt>
                <c:pt idx="15">
                  <c:v>Q4 2010</c:v>
                </c:pt>
                <c:pt idx="16">
                  <c:v>Q1-11</c:v>
                </c:pt>
                <c:pt idx="17">
                  <c:v>Q2 2011</c:v>
                </c:pt>
                <c:pt idx="18">
                  <c:v>Q3 2011</c:v>
                </c:pt>
                <c:pt idx="19">
                  <c:v>Q4 2011</c:v>
                </c:pt>
                <c:pt idx="20">
                  <c:v>Q1 2012</c:v>
                </c:pt>
                <c:pt idx="21">
                  <c:v>Q2 2012</c:v>
                </c:pt>
                <c:pt idx="22">
                  <c:v>Q3 2012</c:v>
                </c:pt>
                <c:pt idx="23">
                  <c:v>Q4 2012</c:v>
                </c:pt>
                <c:pt idx="24">
                  <c:v>Q1-13</c:v>
                </c:pt>
                <c:pt idx="25">
                  <c:v>Q2 2013</c:v>
                </c:pt>
                <c:pt idx="26">
                  <c:v>Q3 2013</c:v>
                </c:pt>
                <c:pt idx="27">
                  <c:v>Q4 2013</c:v>
                </c:pt>
                <c:pt idx="28">
                  <c:v>Q1 2014</c:v>
                </c:pt>
                <c:pt idx="29">
                  <c:v>Q2 2014</c:v>
                </c:pt>
                <c:pt idx="30">
                  <c:v>Q3 2014</c:v>
                </c:pt>
                <c:pt idx="31">
                  <c:v>Q4 2014</c:v>
                </c:pt>
                <c:pt idx="32">
                  <c:v>Q1-15</c:v>
                </c:pt>
                <c:pt idx="33">
                  <c:v>Q2 2015</c:v>
                </c:pt>
                <c:pt idx="34">
                  <c:v>Q3 2015</c:v>
                </c:pt>
                <c:pt idx="35">
                  <c:v>Q4 2015</c:v>
                </c:pt>
                <c:pt idx="36">
                  <c:v>Q1 2016</c:v>
                </c:pt>
              </c:strCache>
            </c:strRef>
          </c:cat>
          <c:val>
            <c:numRef>
              <c:f>Sheet1!$D$2:$D$41</c:f>
              <c:numCache>
                <c:formatCode>General</c:formatCode>
                <c:ptCount val="40"/>
                <c:pt idx="0">
                  <c:v>9.9190000000000005</c:v>
                </c:pt>
                <c:pt idx="1">
                  <c:v>10.749000000000001</c:v>
                </c:pt>
                <c:pt idx="2">
                  <c:v>10.382999999999999</c:v>
                </c:pt>
                <c:pt idx="3">
                  <c:v>10.933</c:v>
                </c:pt>
                <c:pt idx="4">
                  <c:v>9.9819999999999993</c:v>
                </c:pt>
                <c:pt idx="5">
                  <c:v>9.1739999999999995</c:v>
                </c:pt>
                <c:pt idx="6">
                  <c:v>8.7710000000000008</c:v>
                </c:pt>
                <c:pt idx="7">
                  <c:v>5.9710000000000001</c:v>
                </c:pt>
                <c:pt idx="8">
                  <c:v>3.1419999999999999</c:v>
                </c:pt>
                <c:pt idx="9">
                  <c:v>4.7149999999999999</c:v>
                </c:pt>
                <c:pt idx="10">
                  <c:v>6.88</c:v>
                </c:pt>
                <c:pt idx="11">
                  <c:v>9.3629999999999995</c:v>
                </c:pt>
                <c:pt idx="12">
                  <c:v>10.912000000000001</c:v>
                </c:pt>
                <c:pt idx="13">
                  <c:v>10.218</c:v>
                </c:pt>
                <c:pt idx="14">
                  <c:v>8.5489999999999995</c:v>
                </c:pt>
                <c:pt idx="15">
                  <c:v>7.4560000000000004</c:v>
                </c:pt>
                <c:pt idx="16">
                  <c:v>5.9160000000000004</c:v>
                </c:pt>
                <c:pt idx="17">
                  <c:v>7.3769999999999998</c:v>
                </c:pt>
                <c:pt idx="18">
                  <c:v>7.5439999999999996</c:v>
                </c:pt>
                <c:pt idx="19">
                  <c:v>7.1950000000000003</c:v>
                </c:pt>
                <c:pt idx="20">
                  <c:v>6.64</c:v>
                </c:pt>
                <c:pt idx="21">
                  <c:v>7.0330000000000004</c:v>
                </c:pt>
                <c:pt idx="22">
                  <c:v>6.7270000000000003</c:v>
                </c:pt>
                <c:pt idx="23">
                  <c:v>6.3810000000000002</c:v>
                </c:pt>
                <c:pt idx="24">
                  <c:v>7.05</c:v>
                </c:pt>
                <c:pt idx="25">
                  <c:v>6.7510000000000003</c:v>
                </c:pt>
                <c:pt idx="26">
                  <c:v>7.3319999999999999</c:v>
                </c:pt>
                <c:pt idx="27">
                  <c:v>7.85</c:v>
                </c:pt>
                <c:pt idx="28">
                  <c:v>7.6970000000000001</c:v>
                </c:pt>
                <c:pt idx="29">
                  <c:v>8.0589999999999993</c:v>
                </c:pt>
                <c:pt idx="30">
                  <c:v>8.4009999999999998</c:v>
                </c:pt>
                <c:pt idx="31">
                  <c:v>9.0619999999999994</c:v>
                </c:pt>
                <c:pt idx="32">
                  <c:v>8.8490000000000002</c:v>
                </c:pt>
                <c:pt idx="33">
                  <c:v>9.0410000000000004</c:v>
                </c:pt>
                <c:pt idx="34">
                  <c:v>8.6</c:v>
                </c:pt>
                <c:pt idx="35">
                  <c:v>8.9619999999999997</c:v>
                </c:pt>
                <c:pt idx="36">
                  <c:v>10.933</c:v>
                </c:pt>
                <c:pt idx="37">
                  <c:v>9.9879999999999995</c:v>
                </c:pt>
                <c:pt idx="38">
                  <c:v>10.391</c:v>
                </c:pt>
                <c:pt idx="39">
                  <c:v>9.7100000000000009</c:v>
                </c:pt>
              </c:numCache>
            </c:numRef>
          </c:val>
          <c:smooth val="0"/>
          <c:extLst>
            <c:ext xmlns:c16="http://schemas.microsoft.com/office/drawing/2014/chart" uri="{C3380CC4-5D6E-409C-BE32-E72D297353CC}">
              <c16:uniqueId val="{00000002-BBB0-4FB0-8B07-A42A7B42A938}"/>
            </c:ext>
          </c:extLst>
        </c:ser>
        <c:dLbls>
          <c:showLegendKey val="0"/>
          <c:showVal val="0"/>
          <c:showCatName val="0"/>
          <c:showSerName val="0"/>
          <c:showPercent val="0"/>
          <c:showBubbleSize val="0"/>
        </c:dLbls>
        <c:smooth val="0"/>
        <c:axId val="238267008"/>
        <c:axId val="238684416"/>
      </c:lineChart>
      <c:catAx>
        <c:axId val="238267008"/>
        <c:scaling>
          <c:orientation val="minMax"/>
        </c:scaling>
        <c:delete val="0"/>
        <c:axPos val="b"/>
        <c:numFmt formatCode="[$-409]mmm\-yy;@" sourceLinked="0"/>
        <c:majorTickMark val="out"/>
        <c:minorTickMark val="none"/>
        <c:tickLblPos val="low"/>
        <c:spPr>
          <a:ln w="25400">
            <a:solidFill>
              <a:schemeClr val="tx1"/>
            </a:solidFill>
            <a:prstDash val="solid"/>
          </a:ln>
        </c:spPr>
        <c:txPr>
          <a:bodyPr/>
          <a:lstStyle/>
          <a:p>
            <a:pPr>
              <a:defRPr sz="2400" b="0" i="0" baseline="0">
                <a:solidFill>
                  <a:srgbClr val="000000"/>
                </a:solidFill>
              </a:defRPr>
            </a:pPr>
            <a:endParaRPr lang="en-US"/>
          </a:p>
        </c:txPr>
        <c:crossAx val="238684416"/>
        <c:crosses val="autoZero"/>
        <c:auto val="0"/>
        <c:lblAlgn val="ctr"/>
        <c:lblOffset val="0"/>
        <c:tickLblSkip val="8"/>
        <c:tickMarkSkip val="1"/>
        <c:noMultiLvlLbl val="0"/>
      </c:catAx>
      <c:valAx>
        <c:axId val="238684416"/>
        <c:scaling>
          <c:orientation val="minMax"/>
        </c:scaling>
        <c:delete val="0"/>
        <c:axPos val="l"/>
        <c:majorGridlines>
          <c:spPr>
            <a:ln w="25400">
              <a:solidFill>
                <a:schemeClr val="tx1"/>
              </a:solidFill>
              <a:prstDash val="sysDot"/>
            </a:ln>
          </c:spPr>
        </c:majorGridlines>
        <c:numFmt formatCode="#,##0" sourceLinked="0"/>
        <c:majorTickMark val="out"/>
        <c:minorTickMark val="none"/>
        <c:tickLblPos val="nextTo"/>
        <c:spPr>
          <a:ln w="25400">
            <a:noFill/>
          </a:ln>
        </c:spPr>
        <c:txPr>
          <a:bodyPr/>
          <a:lstStyle/>
          <a:p>
            <a:pPr>
              <a:defRPr sz="2400" b="0" baseline="0">
                <a:solidFill>
                  <a:srgbClr val="000000"/>
                </a:solidFill>
              </a:defRPr>
            </a:pPr>
            <a:endParaRPr lang="en-US"/>
          </a:p>
        </c:txPr>
        <c:crossAx val="238267008"/>
        <c:crosses val="autoZero"/>
        <c:crossBetween val="between"/>
        <c:majorUnit val="10"/>
      </c:valAx>
      <c:spPr>
        <a:ln w="25400">
          <a:noFill/>
        </a:ln>
      </c:spPr>
    </c:plotArea>
    <c:legend>
      <c:legendPos val="r"/>
      <c:layout>
        <c:manualLayout>
          <c:xMode val="edge"/>
          <c:yMode val="edge"/>
          <c:x val="0.86129621719224425"/>
          <c:y val="0.17615254375942366"/>
          <c:w val="0.12349251546570861"/>
          <c:h val="0.4544272195061122"/>
        </c:manualLayout>
      </c:layout>
      <c:overlay val="0"/>
      <c:txPr>
        <a:bodyPr/>
        <a:lstStyle/>
        <a:p>
          <a:pPr>
            <a:defRPr sz="2400" b="0">
              <a:solidFill>
                <a:srgbClr val="000000"/>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390134587338249E-2"/>
          <c:y val="5.513147146806105E-2"/>
          <c:w val="0.92448116406611003"/>
          <c:h val="0.82449170644010716"/>
        </c:manualLayout>
      </c:layout>
      <c:barChart>
        <c:barDir val="bar"/>
        <c:grouping val="clustered"/>
        <c:varyColors val="0"/>
        <c:ser>
          <c:idx val="0"/>
          <c:order val="0"/>
          <c:tx>
            <c:strRef>
              <c:f>Sheet1!$B$1</c:f>
              <c:strCache>
                <c:ptCount val="1"/>
                <c:pt idx="0">
                  <c:v>Column1</c:v>
                </c:pt>
              </c:strCache>
            </c:strRef>
          </c:tx>
          <c:spPr>
            <a:solidFill>
              <a:schemeClr val="accent2"/>
            </a:solidFill>
            <a:ln w="9525">
              <a:solidFill>
                <a:schemeClr val="tx1"/>
              </a:solidFill>
              <a:prstDash val="solid"/>
            </a:ln>
          </c:spPr>
          <c:invertIfNegative val="0"/>
          <c:cat>
            <c:strRef>
              <c:f>Sheet1!$A$2:$A$20</c:f>
              <c:strCache>
                <c:ptCount val="19"/>
                <c:pt idx="0">
                  <c:v>Capital</c:v>
                </c:pt>
                <c:pt idx="1">
                  <c:v>Central Vancouver Island</c:v>
                </c:pt>
                <c:pt idx="2">
                  <c:v> Courtenay</c:v>
                </c:pt>
                <c:pt idx="3">
                  <c:v> North Shore/Squamish Valley</c:v>
                </c:pt>
                <c:pt idx="4">
                  <c:v>Vancouver</c:v>
                </c:pt>
                <c:pt idx="5">
                  <c:v>Burnaby/New Westminster</c:v>
                </c:pt>
                <c:pt idx="6">
                  <c:v>Richmond/Delta</c:v>
                </c:pt>
                <c:pt idx="7">
                  <c:v> Surrey/White Rock</c:v>
                </c:pt>
                <c:pt idx="8">
                  <c:v>Fraser Valley</c:v>
                </c:pt>
                <c:pt idx="9">
                  <c:v>Penticton</c:v>
                </c:pt>
                <c:pt idx="10">
                  <c:v>Kelowna</c:v>
                </c:pt>
                <c:pt idx="11">
                  <c:v>Vernon</c:v>
                </c:pt>
                <c:pt idx="12">
                  <c:v>Nelson/Trail</c:v>
                </c:pt>
                <c:pt idx="13">
                  <c:v> East Kootenay</c:v>
                </c:pt>
                <c:pt idx="14">
                  <c:v> Kamloops</c:v>
                </c:pt>
                <c:pt idx="15">
                  <c:v> Cariboo</c:v>
                </c:pt>
                <c:pt idx="16">
                  <c:v>Northwest</c:v>
                </c:pt>
                <c:pt idx="17">
                  <c:v>Prince George</c:v>
                </c:pt>
                <c:pt idx="18">
                  <c:v> Peace River</c:v>
                </c:pt>
              </c:strCache>
            </c:strRef>
          </c:cat>
          <c:val>
            <c:numRef>
              <c:f>Sheet1!$B$2:$B$20</c:f>
              <c:numCache>
                <c:formatCode>General</c:formatCode>
                <c:ptCount val="19"/>
                <c:pt idx="0">
                  <c:v>18.225205070842655</c:v>
                </c:pt>
                <c:pt idx="1">
                  <c:v>19.297256670424652</c:v>
                </c:pt>
                <c:pt idx="2">
                  <c:v>21.265319642265652</c:v>
                </c:pt>
                <c:pt idx="3">
                  <c:v>11.214652956298201</c:v>
                </c:pt>
                <c:pt idx="4">
                  <c:v>13.019027809875972</c:v>
                </c:pt>
                <c:pt idx="5">
                  <c:v>21.002743826390621</c:v>
                </c:pt>
                <c:pt idx="6">
                  <c:v>14.708871787425585</c:v>
                </c:pt>
                <c:pt idx="7">
                  <c:v>19.545325912649751</c:v>
                </c:pt>
                <c:pt idx="8">
                  <c:v>25.730731180861589</c:v>
                </c:pt>
                <c:pt idx="9">
                  <c:v>15.4415164123902</c:v>
                </c:pt>
                <c:pt idx="10">
                  <c:v>17.68</c:v>
                </c:pt>
                <c:pt idx="11">
                  <c:v>19.559633027522935</c:v>
                </c:pt>
                <c:pt idx="12">
                  <c:v>31.624674196350998</c:v>
                </c:pt>
                <c:pt idx="13">
                  <c:v>24.438573315719946</c:v>
                </c:pt>
                <c:pt idx="14">
                  <c:v>28.113286130778842</c:v>
                </c:pt>
                <c:pt idx="15">
                  <c:v>34.762456546929315</c:v>
                </c:pt>
                <c:pt idx="16">
                  <c:v>40.904893813481067</c:v>
                </c:pt>
                <c:pt idx="17">
                  <c:v>45.808862786972767</c:v>
                </c:pt>
                <c:pt idx="18">
                  <c:v>39.895697522816164</c:v>
                </c:pt>
              </c:numCache>
            </c:numRef>
          </c:val>
          <c:extLst>
            <c:ext xmlns:c16="http://schemas.microsoft.com/office/drawing/2014/chart" uri="{C3380CC4-5D6E-409C-BE32-E72D297353CC}">
              <c16:uniqueId val="{00000000-513A-4578-B702-AF219E662E6D}"/>
            </c:ext>
          </c:extLst>
        </c:ser>
        <c:dLbls>
          <c:showLegendKey val="0"/>
          <c:showVal val="0"/>
          <c:showCatName val="0"/>
          <c:showSerName val="0"/>
          <c:showPercent val="0"/>
          <c:showBubbleSize val="0"/>
        </c:dLbls>
        <c:gapWidth val="150"/>
        <c:axId val="152196608"/>
        <c:axId val="152198528"/>
      </c:barChart>
      <c:catAx>
        <c:axId val="152196608"/>
        <c:scaling>
          <c:orientation val="minMax"/>
        </c:scaling>
        <c:delete val="0"/>
        <c:axPos val="l"/>
        <c:numFmt formatCode="General" sourceLinked="1"/>
        <c:majorTickMark val="out"/>
        <c:minorTickMark val="none"/>
        <c:tickLblPos val="low"/>
        <c:spPr>
          <a:ln w="22225">
            <a:solidFill>
              <a:schemeClr val="tx1"/>
            </a:solidFill>
          </a:ln>
        </c:spPr>
        <c:txPr>
          <a:bodyPr/>
          <a:lstStyle/>
          <a:p>
            <a:pPr algn="ctr">
              <a:defRPr lang="en-US" sz="1600" b="0" i="0" u="none" strike="noStrike" kern="1200" baseline="0">
                <a:solidFill>
                  <a:srgbClr val="000000"/>
                </a:solidFill>
                <a:latin typeface="+mn-lt"/>
                <a:ea typeface="+mn-ea"/>
                <a:cs typeface="+mn-cs"/>
              </a:defRPr>
            </a:pPr>
            <a:endParaRPr lang="en-US"/>
          </a:p>
        </c:txPr>
        <c:crossAx val="152198528"/>
        <c:crosses val="autoZero"/>
        <c:auto val="1"/>
        <c:lblAlgn val="ctr"/>
        <c:lblOffset val="100"/>
        <c:noMultiLvlLbl val="0"/>
      </c:catAx>
      <c:valAx>
        <c:axId val="152198528"/>
        <c:scaling>
          <c:orientation val="minMax"/>
        </c:scaling>
        <c:delete val="0"/>
        <c:axPos val="b"/>
        <c:majorGridlines>
          <c:spPr>
            <a:ln w="22225">
              <a:solidFill>
                <a:schemeClr val="tx1"/>
              </a:solidFill>
              <a:prstDash val="sysDot"/>
            </a:ln>
          </c:spPr>
        </c:majorGridlines>
        <c:numFmt formatCode="#,##0" sourceLinked="0"/>
        <c:majorTickMark val="out"/>
        <c:minorTickMark val="none"/>
        <c:tickLblPos val="nextTo"/>
        <c:spPr>
          <a:ln w="22225">
            <a:solidFill>
              <a:schemeClr val="tx1"/>
            </a:solidFill>
          </a:ln>
        </c:spPr>
        <c:txPr>
          <a:bodyPr/>
          <a:lstStyle/>
          <a:p>
            <a:pPr algn="ctr">
              <a:defRPr lang="en-US" sz="2400" b="0" i="0" u="none" strike="noStrike" kern="1200" baseline="0">
                <a:solidFill>
                  <a:srgbClr val="000000"/>
                </a:solidFill>
                <a:latin typeface="+mn-lt"/>
                <a:ea typeface="+mn-ea"/>
                <a:cs typeface="+mn-cs"/>
              </a:defRPr>
            </a:pPr>
            <a:endParaRPr lang="en-US"/>
          </a:p>
        </c:txPr>
        <c:crossAx val="15219660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465956827967454E-2"/>
          <c:y val="3.3178178065031129E-2"/>
          <c:w val="0.74660025152450726"/>
          <c:h val="0.8774950284572588"/>
        </c:manualLayout>
      </c:layout>
      <c:lineChart>
        <c:grouping val="standard"/>
        <c:varyColors val="0"/>
        <c:ser>
          <c:idx val="0"/>
          <c:order val="0"/>
          <c:tx>
            <c:strRef>
              <c:f>Sheet1!$B$1</c:f>
              <c:strCache>
                <c:ptCount val="1"/>
                <c:pt idx="0">
                  <c:v>Services</c:v>
                </c:pt>
              </c:strCache>
            </c:strRef>
          </c:tx>
          <c:spPr>
            <a:ln w="50800">
              <a:solidFill>
                <a:srgbClr val="3208E6"/>
              </a:solidFill>
            </a:ln>
          </c:spPr>
          <c:marker>
            <c:symbol val="none"/>
          </c:marker>
          <c:cat>
            <c:numRef>
              <c:f>Sheet1!$A$2:$A$49</c:f>
              <c:numCache>
                <c:formatCode>General</c:formatCode>
                <c:ptCount val="48"/>
                <c:pt idx="0">
                  <c:v>2013</c:v>
                </c:pt>
                <c:pt idx="12">
                  <c:v>2014</c:v>
                </c:pt>
                <c:pt idx="24">
                  <c:v>2015</c:v>
                </c:pt>
                <c:pt idx="36">
                  <c:v>2016</c:v>
                </c:pt>
              </c:numCache>
            </c:numRef>
          </c:cat>
          <c:val>
            <c:numRef>
              <c:f>Sheet1!$B$2:$B$49</c:f>
              <c:numCache>
                <c:formatCode>0.0</c:formatCode>
                <c:ptCount val="48"/>
                <c:pt idx="0">
                  <c:v>51.888302000000003</c:v>
                </c:pt>
                <c:pt idx="1">
                  <c:v>51.800303999999997</c:v>
                </c:pt>
                <c:pt idx="2">
                  <c:v>51.668694000000002</c:v>
                </c:pt>
                <c:pt idx="3">
                  <c:v>51.364178000000003</c:v>
                </c:pt>
                <c:pt idx="4">
                  <c:v>52.303561999999999</c:v>
                </c:pt>
                <c:pt idx="5">
                  <c:v>52.757126</c:v>
                </c:pt>
                <c:pt idx="6">
                  <c:v>53.307769999999998</c:v>
                </c:pt>
                <c:pt idx="7">
                  <c:v>53.582779000000002</c:v>
                </c:pt>
                <c:pt idx="8">
                  <c:v>54.685901999999999</c:v>
                </c:pt>
                <c:pt idx="9">
                  <c:v>51.839359000000002</c:v>
                </c:pt>
                <c:pt idx="10">
                  <c:v>53.743965000000003</c:v>
                </c:pt>
                <c:pt idx="11">
                  <c:v>53.455730000000003</c:v>
                </c:pt>
                <c:pt idx="12">
                  <c:v>53.810519999999997</c:v>
                </c:pt>
                <c:pt idx="13">
                  <c:v>52.683697000000002</c:v>
                </c:pt>
                <c:pt idx="14">
                  <c:v>53.463005000000003</c:v>
                </c:pt>
                <c:pt idx="15">
                  <c:v>52.738308000000004</c:v>
                </c:pt>
                <c:pt idx="16">
                  <c:v>54.422787</c:v>
                </c:pt>
                <c:pt idx="17">
                  <c:v>55.805793999999999</c:v>
                </c:pt>
                <c:pt idx="18">
                  <c:v>55.972237</c:v>
                </c:pt>
                <c:pt idx="19">
                  <c:v>55.555149</c:v>
                </c:pt>
                <c:pt idx="20">
                  <c:v>55.187049999999999</c:v>
                </c:pt>
                <c:pt idx="21">
                  <c:v>53.634300000000003</c:v>
                </c:pt>
                <c:pt idx="22">
                  <c:v>53.376820000000002</c:v>
                </c:pt>
                <c:pt idx="23">
                  <c:v>52.478217999999998</c:v>
                </c:pt>
                <c:pt idx="24">
                  <c:v>53.014194000000003</c:v>
                </c:pt>
                <c:pt idx="25">
                  <c:v>54.106419000000002</c:v>
                </c:pt>
                <c:pt idx="26">
                  <c:v>55.226799</c:v>
                </c:pt>
                <c:pt idx="27">
                  <c:v>54.845157999999998</c:v>
                </c:pt>
                <c:pt idx="28">
                  <c:v>53.983376</c:v>
                </c:pt>
                <c:pt idx="29">
                  <c:v>53.569023000000001</c:v>
                </c:pt>
                <c:pt idx="30">
                  <c:v>54.158154000000003</c:v>
                </c:pt>
                <c:pt idx="31">
                  <c:v>54.560550999999997</c:v>
                </c:pt>
                <c:pt idx="32">
                  <c:v>53.278885000000002</c:v>
                </c:pt>
                <c:pt idx="33">
                  <c:v>53.463023999999997</c:v>
                </c:pt>
                <c:pt idx="34">
                  <c:v>53.891136000000003</c:v>
                </c:pt>
                <c:pt idx="35">
                  <c:v>52.939208999999998</c:v>
                </c:pt>
                <c:pt idx="36">
                  <c:v>52.849215999999998</c:v>
                </c:pt>
                <c:pt idx="37">
                  <c:v>50.913424999999997</c:v>
                </c:pt>
                <c:pt idx="38">
                  <c:v>51.486106999999997</c:v>
                </c:pt>
                <c:pt idx="39">
                  <c:v>51.900818000000001</c:v>
                </c:pt>
                <c:pt idx="40">
                  <c:v>51.395020000000002</c:v>
                </c:pt>
                <c:pt idx="41">
                  <c:v>51.348125000000003</c:v>
                </c:pt>
                <c:pt idx="42">
                  <c:v>51.403748</c:v>
                </c:pt>
                <c:pt idx="43">
                  <c:v>51.252144000000001</c:v>
                </c:pt>
                <c:pt idx="44">
                  <c:v>51.601322000000003</c:v>
                </c:pt>
                <c:pt idx="45">
                  <c:v>53.176673999999998</c:v>
                </c:pt>
                <c:pt idx="46">
                  <c:v>53.305038000000003</c:v>
                </c:pt>
                <c:pt idx="47">
                  <c:v>53.307338999999999</c:v>
                </c:pt>
              </c:numCache>
            </c:numRef>
          </c:val>
          <c:smooth val="0"/>
          <c:extLst>
            <c:ext xmlns:c16="http://schemas.microsoft.com/office/drawing/2014/chart" uri="{C3380CC4-5D6E-409C-BE32-E72D297353CC}">
              <c16:uniqueId val="{00000000-98BE-4594-A866-20883A391243}"/>
            </c:ext>
          </c:extLst>
        </c:ser>
        <c:ser>
          <c:idx val="1"/>
          <c:order val="1"/>
          <c:tx>
            <c:strRef>
              <c:f>Sheet1!$C$1</c:f>
              <c:strCache>
                <c:ptCount val="1"/>
                <c:pt idx="0">
                  <c:v>Manufacturing</c:v>
                </c:pt>
              </c:strCache>
            </c:strRef>
          </c:tx>
          <c:spPr>
            <a:ln w="50800">
              <a:solidFill>
                <a:srgbClr val="FF0000"/>
              </a:solidFill>
            </a:ln>
          </c:spPr>
          <c:marker>
            <c:symbol val="none"/>
          </c:marker>
          <c:cat>
            <c:numRef>
              <c:f>Sheet1!$A$2:$A$49</c:f>
              <c:numCache>
                <c:formatCode>General</c:formatCode>
                <c:ptCount val="48"/>
                <c:pt idx="0">
                  <c:v>2013</c:v>
                </c:pt>
                <c:pt idx="12">
                  <c:v>2014</c:v>
                </c:pt>
                <c:pt idx="24">
                  <c:v>2015</c:v>
                </c:pt>
                <c:pt idx="36">
                  <c:v>2016</c:v>
                </c:pt>
              </c:numCache>
            </c:numRef>
          </c:cat>
          <c:val>
            <c:numRef>
              <c:f>Sheet1!$C$2:$C$49</c:f>
              <c:numCache>
                <c:formatCode>0.0</c:formatCode>
                <c:ptCount val="48"/>
                <c:pt idx="0">
                  <c:v>51.399577999999998</c:v>
                </c:pt>
                <c:pt idx="1">
                  <c:v>50.757195000000003</c:v>
                </c:pt>
                <c:pt idx="2">
                  <c:v>51.011401999999997</c:v>
                </c:pt>
                <c:pt idx="3">
                  <c:v>50.208323999999998</c:v>
                </c:pt>
                <c:pt idx="4">
                  <c:v>50.339447</c:v>
                </c:pt>
                <c:pt idx="5">
                  <c:v>50.228862999999997</c:v>
                </c:pt>
                <c:pt idx="6">
                  <c:v>50.38644</c:v>
                </c:pt>
                <c:pt idx="7">
                  <c:v>51.393493999999997</c:v>
                </c:pt>
                <c:pt idx="8">
                  <c:v>51.555717000000001</c:v>
                </c:pt>
                <c:pt idx="9">
                  <c:v>51.845954999999996</c:v>
                </c:pt>
                <c:pt idx="10">
                  <c:v>52.659595000000003</c:v>
                </c:pt>
                <c:pt idx="11">
                  <c:v>52.756298000000001</c:v>
                </c:pt>
                <c:pt idx="12">
                  <c:v>52.677337999999999</c:v>
                </c:pt>
                <c:pt idx="13">
                  <c:v>52.805762999999999</c:v>
                </c:pt>
                <c:pt idx="14">
                  <c:v>52.043788999999997</c:v>
                </c:pt>
                <c:pt idx="15">
                  <c:v>51.595168999999999</c:v>
                </c:pt>
                <c:pt idx="16">
                  <c:v>51.928534999999997</c:v>
                </c:pt>
                <c:pt idx="17">
                  <c:v>52.451279</c:v>
                </c:pt>
                <c:pt idx="18">
                  <c:v>52.368018999999997</c:v>
                </c:pt>
                <c:pt idx="19">
                  <c:v>52.346691</c:v>
                </c:pt>
                <c:pt idx="20">
                  <c:v>52.004275999999997</c:v>
                </c:pt>
                <c:pt idx="21">
                  <c:v>52.010750000000002</c:v>
                </c:pt>
                <c:pt idx="22">
                  <c:v>51.660358000000002</c:v>
                </c:pt>
                <c:pt idx="23">
                  <c:v>51.370204999999999</c:v>
                </c:pt>
                <c:pt idx="24">
                  <c:v>51.552681</c:v>
                </c:pt>
                <c:pt idx="25">
                  <c:v>51.820137000000003</c:v>
                </c:pt>
                <c:pt idx="26">
                  <c:v>51.544578999999999</c:v>
                </c:pt>
                <c:pt idx="27">
                  <c:v>50.816592999999997</c:v>
                </c:pt>
                <c:pt idx="28">
                  <c:v>51.050808000000004</c:v>
                </c:pt>
                <c:pt idx="29">
                  <c:v>50.864845000000003</c:v>
                </c:pt>
                <c:pt idx="30">
                  <c:v>50.79269</c:v>
                </c:pt>
                <c:pt idx="31">
                  <c:v>50.451225000000001</c:v>
                </c:pt>
                <c:pt idx="32">
                  <c:v>50.351391</c:v>
                </c:pt>
                <c:pt idx="33">
                  <c:v>51.093589999999999</c:v>
                </c:pt>
                <c:pt idx="34">
                  <c:v>50.992888999999998</c:v>
                </c:pt>
                <c:pt idx="35">
                  <c:v>50.705962999999997</c:v>
                </c:pt>
                <c:pt idx="36">
                  <c:v>50.856464000000003</c:v>
                </c:pt>
                <c:pt idx="37">
                  <c:v>49.989711999999997</c:v>
                </c:pt>
                <c:pt idx="38">
                  <c:v>50.627808000000002</c:v>
                </c:pt>
                <c:pt idx="39">
                  <c:v>50.157539</c:v>
                </c:pt>
                <c:pt idx="40">
                  <c:v>50.054516</c:v>
                </c:pt>
                <c:pt idx="41">
                  <c:v>50.366528000000002</c:v>
                </c:pt>
                <c:pt idx="42">
                  <c:v>50.984451</c:v>
                </c:pt>
                <c:pt idx="43">
                  <c:v>50.756905000000003</c:v>
                </c:pt>
                <c:pt idx="44">
                  <c:v>51.038223000000002</c:v>
                </c:pt>
                <c:pt idx="45">
                  <c:v>52.009846000000003</c:v>
                </c:pt>
                <c:pt idx="46">
                  <c:v>52.149558999999996</c:v>
                </c:pt>
                <c:pt idx="47">
                  <c:v>52.702415000000002</c:v>
                </c:pt>
              </c:numCache>
            </c:numRef>
          </c:val>
          <c:smooth val="0"/>
          <c:extLst>
            <c:ext xmlns:c16="http://schemas.microsoft.com/office/drawing/2014/chart" uri="{C3380CC4-5D6E-409C-BE32-E72D297353CC}">
              <c16:uniqueId val="{00000001-98BE-4594-A866-20883A391243}"/>
            </c:ext>
          </c:extLst>
        </c:ser>
        <c:dLbls>
          <c:showLegendKey val="0"/>
          <c:showVal val="0"/>
          <c:showCatName val="0"/>
          <c:showSerName val="0"/>
          <c:showPercent val="0"/>
          <c:showBubbleSize val="0"/>
        </c:dLbls>
        <c:smooth val="0"/>
        <c:axId val="117482624"/>
        <c:axId val="117484160"/>
      </c:lineChart>
      <c:catAx>
        <c:axId val="117482624"/>
        <c:scaling>
          <c:orientation val="minMax"/>
        </c:scaling>
        <c:delete val="0"/>
        <c:axPos val="b"/>
        <c:numFmt formatCode="General" sourceLinked="0"/>
        <c:majorTickMark val="out"/>
        <c:minorTickMark val="none"/>
        <c:tickLblPos val="low"/>
        <c:spPr>
          <a:ln w="25400">
            <a:solidFill>
              <a:srgbClr val="000000"/>
            </a:solidFill>
            <a:prstDash val="solid"/>
          </a:ln>
        </c:spPr>
        <c:txPr>
          <a:bodyPr/>
          <a:lstStyle/>
          <a:p>
            <a:pPr>
              <a:defRPr sz="2400" b="0" i="0" baseline="0">
                <a:solidFill>
                  <a:srgbClr val="000000"/>
                </a:solidFill>
              </a:defRPr>
            </a:pPr>
            <a:endParaRPr lang="en-US"/>
          </a:p>
        </c:txPr>
        <c:crossAx val="117484160"/>
        <c:crosses val="autoZero"/>
        <c:auto val="0"/>
        <c:lblAlgn val="ctr"/>
        <c:lblOffset val="0"/>
        <c:tickLblSkip val="12"/>
        <c:tickMarkSkip val="1"/>
        <c:noMultiLvlLbl val="0"/>
      </c:catAx>
      <c:valAx>
        <c:axId val="117484160"/>
        <c:scaling>
          <c:orientation val="minMax"/>
          <c:min val="46"/>
        </c:scaling>
        <c:delete val="0"/>
        <c:axPos val="l"/>
        <c:majorGridlines>
          <c:spPr>
            <a:ln w="25400">
              <a:solidFill>
                <a:srgbClr val="000000"/>
              </a:solidFill>
              <a:prstDash val="sysDot"/>
            </a:ln>
          </c:spPr>
        </c:majorGridlines>
        <c:numFmt formatCode="0" sourceLinked="0"/>
        <c:majorTickMark val="out"/>
        <c:minorTickMark val="none"/>
        <c:tickLblPos val="nextTo"/>
        <c:spPr>
          <a:ln>
            <a:noFill/>
          </a:ln>
        </c:spPr>
        <c:txPr>
          <a:bodyPr/>
          <a:lstStyle/>
          <a:p>
            <a:pPr>
              <a:defRPr sz="2400" b="0" baseline="0">
                <a:solidFill>
                  <a:srgbClr val="000000"/>
                </a:solidFill>
              </a:defRPr>
            </a:pPr>
            <a:endParaRPr lang="en-US"/>
          </a:p>
        </c:txPr>
        <c:crossAx val="117482624"/>
        <c:crosses val="autoZero"/>
        <c:crossBetween val="between"/>
      </c:valAx>
    </c:plotArea>
    <c:legend>
      <c:legendPos val="r"/>
      <c:layout>
        <c:manualLayout>
          <c:xMode val="edge"/>
          <c:yMode val="edge"/>
          <c:x val="0.80729807680716625"/>
          <c:y val="0.29414289866228882"/>
          <c:w val="0.17986171303646861"/>
          <c:h val="0.28452166809366336"/>
        </c:manualLayout>
      </c:layout>
      <c:overlay val="0"/>
      <c:txPr>
        <a:bodyPr/>
        <a:lstStyle/>
        <a:p>
          <a:pPr>
            <a:defRPr sz="2400">
              <a:solidFill>
                <a:srgbClr val="000000"/>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509239108930498E-2"/>
          <c:y val="9.4902126500734804E-2"/>
          <c:w val="0.87810617429285398"/>
          <c:h val="0.79705911494552295"/>
        </c:manualLayout>
      </c:layout>
      <c:lineChart>
        <c:grouping val="standard"/>
        <c:varyColors val="0"/>
        <c:ser>
          <c:idx val="2"/>
          <c:order val="0"/>
          <c:tx>
            <c:strRef>
              <c:f>Sheet1!$B$1</c:f>
              <c:strCache>
                <c:ptCount val="1"/>
                <c:pt idx="0">
                  <c:v>DJIA</c:v>
                </c:pt>
              </c:strCache>
            </c:strRef>
          </c:tx>
          <c:spPr>
            <a:ln w="50800">
              <a:solidFill>
                <a:srgbClr val="FF0000"/>
              </a:solidFill>
            </a:ln>
          </c:spPr>
          <c:marker>
            <c:symbol val="none"/>
          </c:marker>
          <c:cat>
            <c:numRef>
              <c:f>Sheet1!$A$2:$A$72</c:f>
              <c:numCache>
                <c:formatCode>m/d/yyyy</c:formatCode>
                <c:ptCount val="71"/>
                <c:pt idx="0">
                  <c:v>42646</c:v>
                </c:pt>
                <c:pt idx="1">
                  <c:v>42647</c:v>
                </c:pt>
                <c:pt idx="2">
                  <c:v>42648</c:v>
                </c:pt>
                <c:pt idx="3">
                  <c:v>42649</c:v>
                </c:pt>
                <c:pt idx="4">
                  <c:v>42650</c:v>
                </c:pt>
                <c:pt idx="5">
                  <c:v>42653</c:v>
                </c:pt>
                <c:pt idx="6">
                  <c:v>42654</c:v>
                </c:pt>
                <c:pt idx="7">
                  <c:v>42655</c:v>
                </c:pt>
                <c:pt idx="8">
                  <c:v>42656</c:v>
                </c:pt>
                <c:pt idx="9">
                  <c:v>42657</c:v>
                </c:pt>
                <c:pt idx="10">
                  <c:v>42660</c:v>
                </c:pt>
                <c:pt idx="11">
                  <c:v>42661</c:v>
                </c:pt>
                <c:pt idx="12">
                  <c:v>42662</c:v>
                </c:pt>
                <c:pt idx="13">
                  <c:v>42663</c:v>
                </c:pt>
                <c:pt idx="14">
                  <c:v>42664</c:v>
                </c:pt>
                <c:pt idx="15">
                  <c:v>42667</c:v>
                </c:pt>
                <c:pt idx="16">
                  <c:v>42668</c:v>
                </c:pt>
                <c:pt idx="17">
                  <c:v>42669</c:v>
                </c:pt>
                <c:pt idx="18">
                  <c:v>42670</c:v>
                </c:pt>
                <c:pt idx="19">
                  <c:v>42671</c:v>
                </c:pt>
                <c:pt idx="20">
                  <c:v>42674</c:v>
                </c:pt>
                <c:pt idx="21">
                  <c:v>42675</c:v>
                </c:pt>
                <c:pt idx="22">
                  <c:v>42676</c:v>
                </c:pt>
                <c:pt idx="23">
                  <c:v>42677</c:v>
                </c:pt>
                <c:pt idx="24">
                  <c:v>42678</c:v>
                </c:pt>
                <c:pt idx="25">
                  <c:v>42681</c:v>
                </c:pt>
                <c:pt idx="26">
                  <c:v>42682</c:v>
                </c:pt>
                <c:pt idx="27">
                  <c:v>42683</c:v>
                </c:pt>
                <c:pt idx="28">
                  <c:v>42684</c:v>
                </c:pt>
                <c:pt idx="29">
                  <c:v>42685</c:v>
                </c:pt>
                <c:pt idx="30">
                  <c:v>42688</c:v>
                </c:pt>
                <c:pt idx="31">
                  <c:v>42689</c:v>
                </c:pt>
                <c:pt idx="32">
                  <c:v>42690</c:v>
                </c:pt>
                <c:pt idx="33">
                  <c:v>42691</c:v>
                </c:pt>
                <c:pt idx="34">
                  <c:v>42692</c:v>
                </c:pt>
                <c:pt idx="35">
                  <c:v>42695</c:v>
                </c:pt>
                <c:pt idx="36">
                  <c:v>42696</c:v>
                </c:pt>
                <c:pt idx="37">
                  <c:v>42697</c:v>
                </c:pt>
                <c:pt idx="38">
                  <c:v>42699</c:v>
                </c:pt>
                <c:pt idx="39">
                  <c:v>42702</c:v>
                </c:pt>
                <c:pt idx="40">
                  <c:v>42703</c:v>
                </c:pt>
                <c:pt idx="41">
                  <c:v>42704</c:v>
                </c:pt>
                <c:pt idx="42">
                  <c:v>42705</c:v>
                </c:pt>
                <c:pt idx="43">
                  <c:v>42706</c:v>
                </c:pt>
                <c:pt idx="44">
                  <c:v>42709</c:v>
                </c:pt>
                <c:pt idx="45">
                  <c:v>42710</c:v>
                </c:pt>
                <c:pt idx="46">
                  <c:v>42711</c:v>
                </c:pt>
                <c:pt idx="47">
                  <c:v>42712</c:v>
                </c:pt>
                <c:pt idx="48">
                  <c:v>42713</c:v>
                </c:pt>
                <c:pt idx="49">
                  <c:v>42716</c:v>
                </c:pt>
                <c:pt idx="50">
                  <c:v>42717</c:v>
                </c:pt>
                <c:pt idx="51">
                  <c:v>42718</c:v>
                </c:pt>
                <c:pt idx="52">
                  <c:v>42719</c:v>
                </c:pt>
                <c:pt idx="53">
                  <c:v>42720</c:v>
                </c:pt>
                <c:pt idx="54">
                  <c:v>42723</c:v>
                </c:pt>
                <c:pt idx="55">
                  <c:v>42724</c:v>
                </c:pt>
                <c:pt idx="56">
                  <c:v>42725</c:v>
                </c:pt>
                <c:pt idx="57">
                  <c:v>42726</c:v>
                </c:pt>
                <c:pt idx="58">
                  <c:v>42727</c:v>
                </c:pt>
                <c:pt idx="59">
                  <c:v>42731</c:v>
                </c:pt>
                <c:pt idx="60">
                  <c:v>42732</c:v>
                </c:pt>
                <c:pt idx="61">
                  <c:v>42733</c:v>
                </c:pt>
                <c:pt idx="62">
                  <c:v>42734</c:v>
                </c:pt>
                <c:pt idx="63">
                  <c:v>42738</c:v>
                </c:pt>
                <c:pt idx="64">
                  <c:v>42739</c:v>
                </c:pt>
                <c:pt idx="65">
                  <c:v>42740</c:v>
                </c:pt>
                <c:pt idx="66">
                  <c:v>42741</c:v>
                </c:pt>
                <c:pt idx="67">
                  <c:v>42744</c:v>
                </c:pt>
                <c:pt idx="68">
                  <c:v>42745</c:v>
                </c:pt>
                <c:pt idx="69">
                  <c:v>42746</c:v>
                </c:pt>
                <c:pt idx="70">
                  <c:v>42747</c:v>
                </c:pt>
              </c:numCache>
            </c:numRef>
          </c:cat>
          <c:val>
            <c:numRef>
              <c:f>Sheet1!$B$2:$B$72</c:f>
              <c:numCache>
                <c:formatCode>General</c:formatCode>
                <c:ptCount val="71"/>
                <c:pt idx="0">
                  <c:v>2161.1999999999998</c:v>
                </c:pt>
                <c:pt idx="1">
                  <c:v>2150.4899999999998</c:v>
                </c:pt>
                <c:pt idx="2">
                  <c:v>2159.73</c:v>
                </c:pt>
                <c:pt idx="3">
                  <c:v>2160.77</c:v>
                </c:pt>
                <c:pt idx="4">
                  <c:v>2153.7399999999998</c:v>
                </c:pt>
                <c:pt idx="5">
                  <c:v>2163.66</c:v>
                </c:pt>
                <c:pt idx="6">
                  <c:v>2136.73</c:v>
                </c:pt>
                <c:pt idx="7">
                  <c:v>2139.1799999999998</c:v>
                </c:pt>
                <c:pt idx="8">
                  <c:v>2132.5500000000002</c:v>
                </c:pt>
                <c:pt idx="9">
                  <c:v>2132.98</c:v>
                </c:pt>
                <c:pt idx="10">
                  <c:v>2126.5</c:v>
                </c:pt>
                <c:pt idx="11">
                  <c:v>2139.6</c:v>
                </c:pt>
                <c:pt idx="12">
                  <c:v>2144.29</c:v>
                </c:pt>
                <c:pt idx="13">
                  <c:v>2141.34</c:v>
                </c:pt>
                <c:pt idx="14">
                  <c:v>2141.16</c:v>
                </c:pt>
                <c:pt idx="15">
                  <c:v>2151.33</c:v>
                </c:pt>
                <c:pt idx="16">
                  <c:v>2143.16</c:v>
                </c:pt>
                <c:pt idx="17">
                  <c:v>2139.4299999999998</c:v>
                </c:pt>
                <c:pt idx="18">
                  <c:v>2133.04</c:v>
                </c:pt>
                <c:pt idx="19">
                  <c:v>2126.41</c:v>
                </c:pt>
                <c:pt idx="20">
                  <c:v>2126.15</c:v>
                </c:pt>
                <c:pt idx="21">
                  <c:v>2111.7199999999998</c:v>
                </c:pt>
                <c:pt idx="22">
                  <c:v>2097.94</c:v>
                </c:pt>
                <c:pt idx="23">
                  <c:v>2088.66</c:v>
                </c:pt>
                <c:pt idx="24">
                  <c:v>2085.1799999999998</c:v>
                </c:pt>
                <c:pt idx="25">
                  <c:v>2131.52</c:v>
                </c:pt>
                <c:pt idx="26">
                  <c:v>2139.56</c:v>
                </c:pt>
                <c:pt idx="27">
                  <c:v>2163.2600000000002</c:v>
                </c:pt>
                <c:pt idx="28">
                  <c:v>2167.48</c:v>
                </c:pt>
                <c:pt idx="29">
                  <c:v>2164.4499999999998</c:v>
                </c:pt>
                <c:pt idx="30">
                  <c:v>2164.1999999999998</c:v>
                </c:pt>
                <c:pt idx="31">
                  <c:v>2180.39</c:v>
                </c:pt>
                <c:pt idx="32">
                  <c:v>2176.94</c:v>
                </c:pt>
                <c:pt idx="33">
                  <c:v>2187.12</c:v>
                </c:pt>
                <c:pt idx="34">
                  <c:v>2181.9</c:v>
                </c:pt>
                <c:pt idx="35">
                  <c:v>2198.1799999999998</c:v>
                </c:pt>
                <c:pt idx="36">
                  <c:v>2202.94</c:v>
                </c:pt>
                <c:pt idx="37">
                  <c:v>2204.7199999999998</c:v>
                </c:pt>
                <c:pt idx="38">
                  <c:v>2213.35</c:v>
                </c:pt>
                <c:pt idx="39">
                  <c:v>2201.7199999999998</c:v>
                </c:pt>
                <c:pt idx="40">
                  <c:v>2204.66</c:v>
                </c:pt>
                <c:pt idx="41">
                  <c:v>2198.81</c:v>
                </c:pt>
                <c:pt idx="42">
                  <c:v>2191.08</c:v>
                </c:pt>
                <c:pt idx="43">
                  <c:v>2191.9499999999998</c:v>
                </c:pt>
                <c:pt idx="44">
                  <c:v>2204.71</c:v>
                </c:pt>
                <c:pt idx="45">
                  <c:v>2212.23</c:v>
                </c:pt>
                <c:pt idx="46">
                  <c:v>2241.35</c:v>
                </c:pt>
                <c:pt idx="47">
                  <c:v>2246.19</c:v>
                </c:pt>
                <c:pt idx="48">
                  <c:v>2259.5300000000002</c:v>
                </c:pt>
                <c:pt idx="49">
                  <c:v>2256.96</c:v>
                </c:pt>
                <c:pt idx="50">
                  <c:v>2271.7199999999998</c:v>
                </c:pt>
                <c:pt idx="51">
                  <c:v>2253.2800000000002</c:v>
                </c:pt>
                <c:pt idx="52">
                  <c:v>2262.0300000000002</c:v>
                </c:pt>
                <c:pt idx="53">
                  <c:v>2258.0700000000002</c:v>
                </c:pt>
                <c:pt idx="54">
                  <c:v>2262.5300000000002</c:v>
                </c:pt>
                <c:pt idx="55">
                  <c:v>2270.7600000000002</c:v>
                </c:pt>
                <c:pt idx="56">
                  <c:v>2265.1799999999998</c:v>
                </c:pt>
                <c:pt idx="57">
                  <c:v>2260.96</c:v>
                </c:pt>
                <c:pt idx="58">
                  <c:v>2263.79</c:v>
                </c:pt>
                <c:pt idx="59">
                  <c:v>2268.88</c:v>
                </c:pt>
                <c:pt idx="60">
                  <c:v>2249.92</c:v>
                </c:pt>
                <c:pt idx="61">
                  <c:v>2249.2600000000002</c:v>
                </c:pt>
                <c:pt idx="62">
                  <c:v>2238.83</c:v>
                </c:pt>
                <c:pt idx="63">
                  <c:v>2257.83</c:v>
                </c:pt>
                <c:pt idx="64">
                  <c:v>2270.75</c:v>
                </c:pt>
                <c:pt idx="65">
                  <c:v>2269</c:v>
                </c:pt>
                <c:pt idx="66">
                  <c:v>2276.98</c:v>
                </c:pt>
                <c:pt idx="67">
                  <c:v>2268.9</c:v>
                </c:pt>
                <c:pt idx="68">
                  <c:v>2268.9</c:v>
                </c:pt>
                <c:pt idx="69">
                  <c:v>2275.3200000000002</c:v>
                </c:pt>
                <c:pt idx="70">
                  <c:v>2270.44</c:v>
                </c:pt>
              </c:numCache>
            </c:numRef>
          </c:val>
          <c:smooth val="0"/>
          <c:extLst>
            <c:ext xmlns:c16="http://schemas.microsoft.com/office/drawing/2014/chart" uri="{C3380CC4-5D6E-409C-BE32-E72D297353CC}">
              <c16:uniqueId val="{00000000-84F2-4E1E-9C3E-BD7E1401AF7A}"/>
            </c:ext>
          </c:extLst>
        </c:ser>
        <c:dLbls>
          <c:showLegendKey val="0"/>
          <c:showVal val="0"/>
          <c:showCatName val="0"/>
          <c:showSerName val="0"/>
          <c:showPercent val="0"/>
          <c:showBubbleSize val="0"/>
        </c:dLbls>
        <c:smooth val="0"/>
        <c:axId val="233750528"/>
        <c:axId val="233752064"/>
      </c:lineChart>
      <c:catAx>
        <c:axId val="233750528"/>
        <c:scaling>
          <c:orientation val="minMax"/>
        </c:scaling>
        <c:delete val="0"/>
        <c:axPos val="b"/>
        <c:numFmt formatCode="yyyy\-mm\-dd" sourceLinked="0"/>
        <c:majorTickMark val="out"/>
        <c:minorTickMark val="none"/>
        <c:tickLblPos val="low"/>
        <c:spPr>
          <a:ln w="25400">
            <a:solidFill>
              <a:srgbClr val="000000"/>
            </a:solidFill>
            <a:prstDash val="solid"/>
          </a:ln>
        </c:spPr>
        <c:txPr>
          <a:bodyPr/>
          <a:lstStyle/>
          <a:p>
            <a:pPr algn="ctr">
              <a:defRPr lang="en-US" sz="1800" b="1" i="0" u="none" strike="noStrike" kern="1200" baseline="0">
                <a:solidFill>
                  <a:srgbClr val="000000"/>
                </a:solidFill>
                <a:latin typeface="+mn-lt"/>
                <a:ea typeface="+mn-ea"/>
                <a:cs typeface="+mn-cs"/>
              </a:defRPr>
            </a:pPr>
            <a:endParaRPr lang="en-US"/>
          </a:p>
        </c:txPr>
        <c:crossAx val="233752064"/>
        <c:crosses val="autoZero"/>
        <c:auto val="0"/>
        <c:lblAlgn val="ctr"/>
        <c:lblOffset val="0"/>
        <c:tickLblSkip val="21"/>
        <c:tickMarkSkip val="1"/>
        <c:noMultiLvlLbl val="0"/>
      </c:catAx>
      <c:valAx>
        <c:axId val="233752064"/>
        <c:scaling>
          <c:orientation val="minMax"/>
          <c:max val="2400"/>
          <c:min val="2000"/>
        </c:scaling>
        <c:delete val="0"/>
        <c:axPos val="l"/>
        <c:majorGridlines>
          <c:spPr>
            <a:ln w="25400">
              <a:solidFill>
                <a:srgbClr val="000000"/>
              </a:solidFill>
              <a:prstDash val="sysDot"/>
            </a:ln>
          </c:spPr>
        </c:majorGridlines>
        <c:numFmt formatCode="#,##0" sourceLinked="0"/>
        <c:majorTickMark val="out"/>
        <c:minorTickMark val="none"/>
        <c:tickLblPos val="nextTo"/>
        <c:spPr>
          <a:ln>
            <a:noFill/>
          </a:ln>
        </c:spPr>
        <c:txPr>
          <a:bodyPr/>
          <a:lstStyle/>
          <a:p>
            <a:pPr algn="ctr">
              <a:defRPr lang="en-US" sz="1800" b="1" i="0" u="none" strike="noStrike" kern="1200" baseline="0">
                <a:solidFill>
                  <a:srgbClr val="000000"/>
                </a:solidFill>
                <a:latin typeface="+mn-lt"/>
                <a:ea typeface="+mn-ea"/>
                <a:cs typeface="+mn-cs"/>
              </a:defRPr>
            </a:pPr>
            <a:endParaRPr lang="en-US"/>
          </a:p>
        </c:txPr>
        <c:crossAx val="233750528"/>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509239108930498E-2"/>
          <c:y val="9.4902126500734804E-2"/>
          <c:w val="0.87810617429285398"/>
          <c:h val="0.79705911494552295"/>
        </c:manualLayout>
      </c:layout>
      <c:lineChart>
        <c:grouping val="standard"/>
        <c:varyColors val="0"/>
        <c:ser>
          <c:idx val="2"/>
          <c:order val="0"/>
          <c:tx>
            <c:strRef>
              <c:f>Sheet1!$B$1</c:f>
              <c:strCache>
                <c:ptCount val="1"/>
                <c:pt idx="0">
                  <c:v>10 yr treasury</c:v>
                </c:pt>
              </c:strCache>
            </c:strRef>
          </c:tx>
          <c:spPr>
            <a:ln w="50800">
              <a:solidFill>
                <a:srgbClr val="FF0000"/>
              </a:solidFill>
            </a:ln>
          </c:spPr>
          <c:marker>
            <c:symbol val="none"/>
          </c:marker>
          <c:cat>
            <c:numRef>
              <c:f>Sheet1!$A$2:$A$72</c:f>
              <c:numCache>
                <c:formatCode>m/d/yyyy</c:formatCode>
                <c:ptCount val="71"/>
                <c:pt idx="0">
                  <c:v>42646</c:v>
                </c:pt>
                <c:pt idx="1">
                  <c:v>42647</c:v>
                </c:pt>
                <c:pt idx="2">
                  <c:v>42648</c:v>
                </c:pt>
                <c:pt idx="3">
                  <c:v>42649</c:v>
                </c:pt>
                <c:pt idx="4">
                  <c:v>42650</c:v>
                </c:pt>
                <c:pt idx="5">
                  <c:v>42653</c:v>
                </c:pt>
                <c:pt idx="6">
                  <c:v>42654</c:v>
                </c:pt>
                <c:pt idx="7">
                  <c:v>42655</c:v>
                </c:pt>
                <c:pt idx="8">
                  <c:v>42656</c:v>
                </c:pt>
                <c:pt idx="9">
                  <c:v>42657</c:v>
                </c:pt>
                <c:pt idx="10">
                  <c:v>42660</c:v>
                </c:pt>
                <c:pt idx="11">
                  <c:v>42661</c:v>
                </c:pt>
                <c:pt idx="12">
                  <c:v>42662</c:v>
                </c:pt>
                <c:pt idx="13">
                  <c:v>42663</c:v>
                </c:pt>
                <c:pt idx="14">
                  <c:v>42664</c:v>
                </c:pt>
                <c:pt idx="15">
                  <c:v>42667</c:v>
                </c:pt>
                <c:pt idx="16">
                  <c:v>42668</c:v>
                </c:pt>
                <c:pt idx="17">
                  <c:v>42669</c:v>
                </c:pt>
                <c:pt idx="18">
                  <c:v>42670</c:v>
                </c:pt>
                <c:pt idx="19">
                  <c:v>42671</c:v>
                </c:pt>
                <c:pt idx="20">
                  <c:v>42674</c:v>
                </c:pt>
                <c:pt idx="21">
                  <c:v>42675</c:v>
                </c:pt>
                <c:pt idx="22">
                  <c:v>42676</c:v>
                </c:pt>
                <c:pt idx="23">
                  <c:v>42677</c:v>
                </c:pt>
                <c:pt idx="24">
                  <c:v>42678</c:v>
                </c:pt>
                <c:pt idx="25">
                  <c:v>42681</c:v>
                </c:pt>
                <c:pt idx="26">
                  <c:v>42682</c:v>
                </c:pt>
                <c:pt idx="27">
                  <c:v>42683</c:v>
                </c:pt>
                <c:pt idx="28">
                  <c:v>42684</c:v>
                </c:pt>
                <c:pt idx="29">
                  <c:v>42685</c:v>
                </c:pt>
                <c:pt idx="30">
                  <c:v>42688</c:v>
                </c:pt>
                <c:pt idx="31">
                  <c:v>42689</c:v>
                </c:pt>
                <c:pt idx="32">
                  <c:v>42690</c:v>
                </c:pt>
                <c:pt idx="33">
                  <c:v>42691</c:v>
                </c:pt>
                <c:pt idx="34">
                  <c:v>42692</c:v>
                </c:pt>
                <c:pt idx="35">
                  <c:v>42695</c:v>
                </c:pt>
                <c:pt idx="36">
                  <c:v>42696</c:v>
                </c:pt>
                <c:pt idx="37">
                  <c:v>42697</c:v>
                </c:pt>
                <c:pt idx="38">
                  <c:v>42699</c:v>
                </c:pt>
                <c:pt idx="39">
                  <c:v>42702</c:v>
                </c:pt>
                <c:pt idx="40">
                  <c:v>42703</c:v>
                </c:pt>
                <c:pt idx="41">
                  <c:v>42704</c:v>
                </c:pt>
                <c:pt idx="42">
                  <c:v>42705</c:v>
                </c:pt>
                <c:pt idx="43">
                  <c:v>42706</c:v>
                </c:pt>
                <c:pt idx="44">
                  <c:v>42709</c:v>
                </c:pt>
                <c:pt idx="45">
                  <c:v>42710</c:v>
                </c:pt>
                <c:pt idx="46">
                  <c:v>42711</c:v>
                </c:pt>
                <c:pt idx="47">
                  <c:v>42712</c:v>
                </c:pt>
                <c:pt idx="48">
                  <c:v>42713</c:v>
                </c:pt>
                <c:pt idx="49">
                  <c:v>42716</c:v>
                </c:pt>
                <c:pt idx="50">
                  <c:v>42717</c:v>
                </c:pt>
                <c:pt idx="51">
                  <c:v>42718</c:v>
                </c:pt>
                <c:pt idx="52">
                  <c:v>42719</c:v>
                </c:pt>
                <c:pt idx="53">
                  <c:v>42720</c:v>
                </c:pt>
                <c:pt idx="54">
                  <c:v>42723</c:v>
                </c:pt>
                <c:pt idx="55">
                  <c:v>42724</c:v>
                </c:pt>
                <c:pt idx="56">
                  <c:v>42725</c:v>
                </c:pt>
                <c:pt idx="57">
                  <c:v>42726</c:v>
                </c:pt>
                <c:pt idx="58">
                  <c:v>42727</c:v>
                </c:pt>
                <c:pt idx="59">
                  <c:v>42731</c:v>
                </c:pt>
                <c:pt idx="60">
                  <c:v>42732</c:v>
                </c:pt>
                <c:pt idx="61">
                  <c:v>42733</c:v>
                </c:pt>
                <c:pt idx="62">
                  <c:v>42734</c:v>
                </c:pt>
                <c:pt idx="63">
                  <c:v>42738</c:v>
                </c:pt>
                <c:pt idx="64">
                  <c:v>42739</c:v>
                </c:pt>
                <c:pt idx="65">
                  <c:v>42740</c:v>
                </c:pt>
                <c:pt idx="66">
                  <c:v>42741</c:v>
                </c:pt>
                <c:pt idx="67">
                  <c:v>42744</c:v>
                </c:pt>
                <c:pt idx="68">
                  <c:v>42745</c:v>
                </c:pt>
                <c:pt idx="69">
                  <c:v>42746</c:v>
                </c:pt>
                <c:pt idx="70">
                  <c:v>42747</c:v>
                </c:pt>
              </c:numCache>
            </c:numRef>
          </c:cat>
          <c:val>
            <c:numRef>
              <c:f>Sheet1!$B$2:$B$72</c:f>
              <c:numCache>
                <c:formatCode>General</c:formatCode>
                <c:ptCount val="71"/>
                <c:pt idx="0">
                  <c:v>0.79300000000000004</c:v>
                </c:pt>
                <c:pt idx="1">
                  <c:v>0.82399999999999995</c:v>
                </c:pt>
                <c:pt idx="2">
                  <c:v>0.83399999999999996</c:v>
                </c:pt>
                <c:pt idx="3">
                  <c:v>0.85199999999999998</c:v>
                </c:pt>
                <c:pt idx="4">
                  <c:v>0.83199999999999996</c:v>
                </c:pt>
                <c:pt idx="5">
                  <c:v>0.83199999999999996</c:v>
                </c:pt>
                <c:pt idx="6">
                  <c:v>0.86699999999999999</c:v>
                </c:pt>
                <c:pt idx="7">
                  <c:v>0.86099999999999999</c:v>
                </c:pt>
                <c:pt idx="8">
                  <c:v>0.83599999999999997</c:v>
                </c:pt>
                <c:pt idx="9">
                  <c:v>0.83699999999999997</c:v>
                </c:pt>
                <c:pt idx="10">
                  <c:v>0.81699999999999995</c:v>
                </c:pt>
                <c:pt idx="11">
                  <c:v>0.80100000000000005</c:v>
                </c:pt>
                <c:pt idx="12">
                  <c:v>0.79700000000000004</c:v>
                </c:pt>
                <c:pt idx="13">
                  <c:v>0.82099999999999995</c:v>
                </c:pt>
                <c:pt idx="14">
                  <c:v>0.82499999999999996</c:v>
                </c:pt>
                <c:pt idx="15">
                  <c:v>0.84199999999999997</c:v>
                </c:pt>
                <c:pt idx="16">
                  <c:v>0.85399999999999998</c:v>
                </c:pt>
                <c:pt idx="17">
                  <c:v>0.87</c:v>
                </c:pt>
                <c:pt idx="18">
                  <c:v>0.88700000000000001</c:v>
                </c:pt>
                <c:pt idx="19">
                  <c:v>0.85499999999999998</c:v>
                </c:pt>
                <c:pt idx="20">
                  <c:v>0.84299999999999997</c:v>
                </c:pt>
                <c:pt idx="21">
                  <c:v>0.83299999999999996</c:v>
                </c:pt>
                <c:pt idx="22">
                  <c:v>0.81899999999999995</c:v>
                </c:pt>
                <c:pt idx="23">
                  <c:v>0.80800000000000005</c:v>
                </c:pt>
                <c:pt idx="24">
                  <c:v>0.78500000000000003</c:v>
                </c:pt>
                <c:pt idx="25">
                  <c:v>0.82</c:v>
                </c:pt>
                <c:pt idx="26">
                  <c:v>0.85599999999999998</c:v>
                </c:pt>
                <c:pt idx="27">
                  <c:v>0.89200000000000002</c:v>
                </c:pt>
                <c:pt idx="28">
                  <c:v>0.91700000000000004</c:v>
                </c:pt>
                <c:pt idx="29">
                  <c:v>0.91700000000000004</c:v>
                </c:pt>
                <c:pt idx="30">
                  <c:v>1</c:v>
                </c:pt>
                <c:pt idx="31">
                  <c:v>1.02</c:v>
                </c:pt>
                <c:pt idx="32">
                  <c:v>1</c:v>
                </c:pt>
                <c:pt idx="33">
                  <c:v>1.04</c:v>
                </c:pt>
                <c:pt idx="34">
                  <c:v>1.07</c:v>
                </c:pt>
                <c:pt idx="35">
                  <c:v>1.08</c:v>
                </c:pt>
                <c:pt idx="36">
                  <c:v>1.07</c:v>
                </c:pt>
                <c:pt idx="37">
                  <c:v>1.1200000000000001</c:v>
                </c:pt>
                <c:pt idx="38">
                  <c:v>1.1200000000000001</c:v>
                </c:pt>
                <c:pt idx="39">
                  <c:v>1.1100000000000001</c:v>
                </c:pt>
                <c:pt idx="40">
                  <c:v>1.0900000000000001</c:v>
                </c:pt>
                <c:pt idx="41">
                  <c:v>1.1100000000000001</c:v>
                </c:pt>
                <c:pt idx="42">
                  <c:v>1.1399999999999999</c:v>
                </c:pt>
                <c:pt idx="43">
                  <c:v>1.1100000000000001</c:v>
                </c:pt>
                <c:pt idx="44">
                  <c:v>1.1299999999999999</c:v>
                </c:pt>
                <c:pt idx="45">
                  <c:v>1.1200000000000001</c:v>
                </c:pt>
                <c:pt idx="46">
                  <c:v>1.1000000000000001</c:v>
                </c:pt>
                <c:pt idx="47">
                  <c:v>1.1200000000000001</c:v>
                </c:pt>
                <c:pt idx="48">
                  <c:v>1.1499999999999999</c:v>
                </c:pt>
                <c:pt idx="49">
                  <c:v>1.1499999999999999</c:v>
                </c:pt>
                <c:pt idx="50">
                  <c:v>1.17</c:v>
                </c:pt>
                <c:pt idx="51">
                  <c:v>1.27</c:v>
                </c:pt>
                <c:pt idx="52">
                  <c:v>1.29</c:v>
                </c:pt>
                <c:pt idx="53">
                  <c:v>1.28</c:v>
                </c:pt>
                <c:pt idx="54">
                  <c:v>1.24</c:v>
                </c:pt>
                <c:pt idx="55">
                  <c:v>1.25</c:v>
                </c:pt>
                <c:pt idx="56">
                  <c:v>1.21</c:v>
                </c:pt>
                <c:pt idx="57">
                  <c:v>1.22</c:v>
                </c:pt>
                <c:pt idx="58">
                  <c:v>1.22</c:v>
                </c:pt>
                <c:pt idx="59">
                  <c:v>1.28</c:v>
                </c:pt>
                <c:pt idx="60">
                  <c:v>1.26</c:v>
                </c:pt>
                <c:pt idx="61">
                  <c:v>1.22</c:v>
                </c:pt>
                <c:pt idx="62">
                  <c:v>1.2</c:v>
                </c:pt>
                <c:pt idx="63">
                  <c:v>1.22</c:v>
                </c:pt>
                <c:pt idx="64">
                  <c:v>1.24</c:v>
                </c:pt>
                <c:pt idx="65">
                  <c:v>1.17</c:v>
                </c:pt>
                <c:pt idx="66">
                  <c:v>1.22</c:v>
                </c:pt>
                <c:pt idx="67">
                  <c:v>1.21</c:v>
                </c:pt>
                <c:pt idx="68">
                  <c:v>1.19</c:v>
                </c:pt>
                <c:pt idx="69">
                  <c:v>1.2</c:v>
                </c:pt>
                <c:pt idx="70">
                  <c:v>1.18</c:v>
                </c:pt>
              </c:numCache>
            </c:numRef>
          </c:val>
          <c:smooth val="0"/>
          <c:extLst>
            <c:ext xmlns:c16="http://schemas.microsoft.com/office/drawing/2014/chart" uri="{C3380CC4-5D6E-409C-BE32-E72D297353CC}">
              <c16:uniqueId val="{00000000-ECCF-4864-9D86-1075D40A0FB0}"/>
            </c:ext>
          </c:extLst>
        </c:ser>
        <c:dLbls>
          <c:showLegendKey val="0"/>
          <c:showVal val="0"/>
          <c:showCatName val="0"/>
          <c:showSerName val="0"/>
          <c:showPercent val="0"/>
          <c:showBubbleSize val="0"/>
        </c:dLbls>
        <c:smooth val="0"/>
        <c:axId val="233371136"/>
        <c:axId val="233372672"/>
      </c:lineChart>
      <c:catAx>
        <c:axId val="233371136"/>
        <c:scaling>
          <c:orientation val="minMax"/>
        </c:scaling>
        <c:delete val="0"/>
        <c:axPos val="b"/>
        <c:numFmt formatCode="yyyy\-mm\-dd" sourceLinked="0"/>
        <c:majorTickMark val="out"/>
        <c:minorTickMark val="none"/>
        <c:tickLblPos val="low"/>
        <c:spPr>
          <a:ln w="25400">
            <a:solidFill>
              <a:srgbClr val="000000"/>
            </a:solidFill>
            <a:prstDash val="solid"/>
          </a:ln>
        </c:spPr>
        <c:txPr>
          <a:bodyPr/>
          <a:lstStyle/>
          <a:p>
            <a:pPr algn="ctr">
              <a:defRPr>
                <a:solidFill>
                  <a:srgbClr val="000000"/>
                </a:solidFill>
              </a:defRPr>
            </a:pPr>
            <a:endParaRPr lang="en-US"/>
          </a:p>
        </c:txPr>
        <c:crossAx val="233372672"/>
        <c:crosses val="autoZero"/>
        <c:auto val="0"/>
        <c:lblAlgn val="ctr"/>
        <c:lblOffset val="0"/>
        <c:tickLblSkip val="21"/>
        <c:tickMarkSkip val="1"/>
        <c:noMultiLvlLbl val="0"/>
      </c:catAx>
      <c:valAx>
        <c:axId val="233372672"/>
        <c:scaling>
          <c:orientation val="minMax"/>
          <c:min val="0.5"/>
        </c:scaling>
        <c:delete val="0"/>
        <c:axPos val="l"/>
        <c:majorGridlines>
          <c:spPr>
            <a:ln w="25400">
              <a:solidFill>
                <a:srgbClr val="000000"/>
              </a:solidFill>
              <a:prstDash val="sysDot"/>
            </a:ln>
          </c:spPr>
        </c:majorGridlines>
        <c:numFmt formatCode="#,##0.0" sourceLinked="0"/>
        <c:majorTickMark val="out"/>
        <c:minorTickMark val="none"/>
        <c:tickLblPos val="nextTo"/>
        <c:spPr>
          <a:ln>
            <a:noFill/>
          </a:ln>
        </c:spPr>
        <c:txPr>
          <a:bodyPr/>
          <a:lstStyle/>
          <a:p>
            <a:pPr algn="ctr">
              <a:defRPr>
                <a:solidFill>
                  <a:srgbClr val="000000"/>
                </a:solidFill>
              </a:defRPr>
            </a:pPr>
            <a:endParaRPr lang="en-US"/>
          </a:p>
        </c:txPr>
        <c:crossAx val="233371136"/>
        <c:crosses val="autoZero"/>
        <c:crossBetween val="between"/>
      </c:valAx>
    </c:plotArea>
    <c:plotVisOnly val="1"/>
    <c:dispBlanksAs val="gap"/>
    <c:showDLblsOverMax val="0"/>
  </c:chart>
  <c:txPr>
    <a:bodyPr/>
    <a:lstStyle/>
    <a:p>
      <a:pPr>
        <a:defRPr sz="1800" b="1"/>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868754298183837E-2"/>
          <c:y val="5.1718918682344697E-2"/>
          <c:w val="0.75163634297417092"/>
          <c:h val="0.85540873606369772"/>
        </c:manualLayout>
      </c:layout>
      <c:barChart>
        <c:barDir val="col"/>
        <c:grouping val="clustered"/>
        <c:varyColors val="0"/>
        <c:ser>
          <c:idx val="2"/>
          <c:order val="2"/>
          <c:tx>
            <c:strRef>
              <c:f>Sheet1!$D$1</c:f>
              <c:strCache>
                <c:ptCount val="1"/>
                <c:pt idx="0">
                  <c:v>Net BC</c:v>
                </c:pt>
              </c:strCache>
            </c:strRef>
          </c:tx>
          <c:spPr>
            <a:solidFill>
              <a:srgbClr val="00A249"/>
            </a:solidFill>
            <a:ln w="44450">
              <a:solidFill>
                <a:srgbClr val="00A249"/>
              </a:solidFill>
            </a:ln>
          </c:spPr>
          <c:invertIfNegative val="0"/>
          <c:cat>
            <c:strRef>
              <c:f>Sheet1!$A$2:$A$20</c:f>
              <c:strCache>
                <c:ptCount val="17"/>
                <c:pt idx="0">
                  <c:v>Q1-12</c:v>
                </c:pt>
                <c:pt idx="1">
                  <c:v>4/1/2012</c:v>
                </c:pt>
                <c:pt idx="2">
                  <c:v>7/1/2012</c:v>
                </c:pt>
                <c:pt idx="3">
                  <c:v>10/1/2012</c:v>
                </c:pt>
                <c:pt idx="4">
                  <c:v>Q1-13</c:v>
                </c:pt>
                <c:pt idx="5">
                  <c:v>4/1/2013</c:v>
                </c:pt>
                <c:pt idx="6">
                  <c:v>7/1/2013</c:v>
                </c:pt>
                <c:pt idx="7">
                  <c:v>Q1-2013</c:v>
                </c:pt>
                <c:pt idx="8">
                  <c:v>Q1-14</c:v>
                </c:pt>
                <c:pt idx="9">
                  <c:v>4/1/2014</c:v>
                </c:pt>
                <c:pt idx="10">
                  <c:v>7/1/2014</c:v>
                </c:pt>
                <c:pt idx="11">
                  <c:v>10/1/2014</c:v>
                </c:pt>
                <c:pt idx="12">
                  <c:v>Q1-15</c:v>
                </c:pt>
                <c:pt idx="16">
                  <c:v>Q1-16</c:v>
                </c:pt>
              </c:strCache>
            </c:strRef>
          </c:cat>
          <c:val>
            <c:numRef>
              <c:f>Sheet1!$D$2:$D$20</c:f>
              <c:numCache>
                <c:formatCode>0.00</c:formatCode>
                <c:ptCount val="19"/>
                <c:pt idx="0">
                  <c:v>-1746.1305750266893</c:v>
                </c:pt>
                <c:pt idx="1">
                  <c:v>-1689.6638648211901</c:v>
                </c:pt>
                <c:pt idx="2">
                  <c:v>-2175.5966898756697</c:v>
                </c:pt>
                <c:pt idx="3">
                  <c:v>-1717.3511526144202</c:v>
                </c:pt>
                <c:pt idx="4">
                  <c:v>-1361.8714746082696</c:v>
                </c:pt>
                <c:pt idx="5">
                  <c:v>-1334.0136593525094</c:v>
                </c:pt>
                <c:pt idx="6">
                  <c:v>-428.14759767703981</c:v>
                </c:pt>
                <c:pt idx="7">
                  <c:v>-636.76174425320005</c:v>
                </c:pt>
                <c:pt idx="8">
                  <c:v>186.6766601663403</c:v>
                </c:pt>
                <c:pt idx="9">
                  <c:v>79.215297598640063</c:v>
                </c:pt>
                <c:pt idx="10">
                  <c:v>1191.1300515264502</c:v>
                </c:pt>
                <c:pt idx="11">
                  <c:v>1453.0233146588398</c:v>
                </c:pt>
                <c:pt idx="12">
                  <c:v>1693.8549489124198</c:v>
                </c:pt>
                <c:pt idx="13">
                  <c:v>1774.1231476167804</c:v>
                </c:pt>
                <c:pt idx="14">
                  <c:v>1971.6422960882301</c:v>
                </c:pt>
                <c:pt idx="15">
                  <c:v>2322.6739624893498</c:v>
                </c:pt>
                <c:pt idx="16">
                  <c:v>2379.8107172604896</c:v>
                </c:pt>
                <c:pt idx="17">
                  <c:v>2724.0388748257401</c:v>
                </c:pt>
                <c:pt idx="18">
                  <c:v>2117.3263698772507</c:v>
                </c:pt>
              </c:numCache>
            </c:numRef>
          </c:val>
          <c:extLst>
            <c:ext xmlns:c16="http://schemas.microsoft.com/office/drawing/2014/chart" uri="{C3380CC4-5D6E-409C-BE32-E72D297353CC}">
              <c16:uniqueId val="{00000000-4246-482B-9A66-9660316ADAF6}"/>
            </c:ext>
          </c:extLst>
        </c:ser>
        <c:dLbls>
          <c:showLegendKey val="0"/>
          <c:showVal val="0"/>
          <c:showCatName val="0"/>
          <c:showSerName val="0"/>
          <c:showPercent val="0"/>
          <c:showBubbleSize val="0"/>
        </c:dLbls>
        <c:gapWidth val="150"/>
        <c:axId val="118584064"/>
        <c:axId val="118585984"/>
      </c:barChart>
      <c:lineChart>
        <c:grouping val="standard"/>
        <c:varyColors val="0"/>
        <c:ser>
          <c:idx val="0"/>
          <c:order val="0"/>
          <c:tx>
            <c:strRef>
              <c:f>Sheet1!$B$1</c:f>
              <c:strCache>
                <c:ptCount val="1"/>
                <c:pt idx="0">
                  <c:v>AB to BC</c:v>
                </c:pt>
              </c:strCache>
            </c:strRef>
          </c:tx>
          <c:spPr>
            <a:ln w="41275">
              <a:solidFill>
                <a:srgbClr val="3208E6"/>
              </a:solidFill>
            </a:ln>
          </c:spPr>
          <c:marker>
            <c:symbol val="circle"/>
            <c:size val="9"/>
            <c:spPr>
              <a:solidFill>
                <a:srgbClr val="3208E6"/>
              </a:solidFill>
              <a:ln>
                <a:solidFill>
                  <a:schemeClr val="tx1"/>
                </a:solidFill>
              </a:ln>
            </c:spPr>
          </c:marker>
          <c:dPt>
            <c:idx val="7"/>
            <c:bubble3D val="0"/>
            <c:extLst>
              <c:ext xmlns:c16="http://schemas.microsoft.com/office/drawing/2014/chart" uri="{C3380CC4-5D6E-409C-BE32-E72D297353CC}">
                <c16:uniqueId val="{00000001-4246-482B-9A66-9660316ADAF6}"/>
              </c:ext>
            </c:extLst>
          </c:dPt>
          <c:cat>
            <c:strRef>
              <c:f>Sheet1!$A$2:$A$20</c:f>
              <c:strCache>
                <c:ptCount val="17"/>
                <c:pt idx="0">
                  <c:v>Q1-12</c:v>
                </c:pt>
                <c:pt idx="1">
                  <c:v>4/1/2012</c:v>
                </c:pt>
                <c:pt idx="2">
                  <c:v>7/1/2012</c:v>
                </c:pt>
                <c:pt idx="3">
                  <c:v>10/1/2012</c:v>
                </c:pt>
                <c:pt idx="4">
                  <c:v>Q1-13</c:v>
                </c:pt>
                <c:pt idx="5">
                  <c:v>4/1/2013</c:v>
                </c:pt>
                <c:pt idx="6">
                  <c:v>7/1/2013</c:v>
                </c:pt>
                <c:pt idx="7">
                  <c:v>Q1-2013</c:v>
                </c:pt>
                <c:pt idx="8">
                  <c:v>Q1-14</c:v>
                </c:pt>
                <c:pt idx="9">
                  <c:v>4/1/2014</c:v>
                </c:pt>
                <c:pt idx="10">
                  <c:v>7/1/2014</c:v>
                </c:pt>
                <c:pt idx="11">
                  <c:v>10/1/2014</c:v>
                </c:pt>
                <c:pt idx="12">
                  <c:v>Q1-15</c:v>
                </c:pt>
                <c:pt idx="16">
                  <c:v>Q1-16</c:v>
                </c:pt>
              </c:strCache>
            </c:strRef>
          </c:cat>
          <c:val>
            <c:numRef>
              <c:f>Sheet1!$B$2:$B$20</c:f>
              <c:numCache>
                <c:formatCode>0.00</c:formatCode>
                <c:ptCount val="19"/>
                <c:pt idx="0">
                  <c:v>5548.8624307805903</c:v>
                </c:pt>
                <c:pt idx="1">
                  <c:v>5360.3227124987998</c:v>
                </c:pt>
                <c:pt idx="2">
                  <c:v>5153.5443544329601</c:v>
                </c:pt>
                <c:pt idx="3">
                  <c:v>4835.6390666050002</c:v>
                </c:pt>
                <c:pt idx="4">
                  <c:v>5042.7687646798404</c:v>
                </c:pt>
                <c:pt idx="5">
                  <c:v>5432.7475042668302</c:v>
                </c:pt>
                <c:pt idx="6">
                  <c:v>5698.3293894415101</c:v>
                </c:pt>
                <c:pt idx="7">
                  <c:v>6131.1141039889899</c:v>
                </c:pt>
                <c:pt idx="8">
                  <c:v>6584.59904578443</c:v>
                </c:pt>
                <c:pt idx="9">
                  <c:v>6595.5534358933301</c:v>
                </c:pt>
                <c:pt idx="10">
                  <c:v>6717.6794904196104</c:v>
                </c:pt>
                <c:pt idx="11">
                  <c:v>7223.7123744221399</c:v>
                </c:pt>
                <c:pt idx="12">
                  <c:v>7785.30910958807</c:v>
                </c:pt>
                <c:pt idx="13" formatCode="General">
                  <c:v>7874.1073847829903</c:v>
                </c:pt>
                <c:pt idx="14" formatCode="General">
                  <c:v>7637.4793167649204</c:v>
                </c:pt>
                <c:pt idx="15" formatCode="General">
                  <c:v>7423.1375422765695</c:v>
                </c:pt>
                <c:pt idx="16" formatCode="General">
                  <c:v>7306.7538080985996</c:v>
                </c:pt>
                <c:pt idx="17" formatCode="General">
                  <c:v>7427.1783920788903</c:v>
                </c:pt>
                <c:pt idx="18" formatCode="General">
                  <c:v>7621.3222158463404</c:v>
                </c:pt>
              </c:numCache>
            </c:numRef>
          </c:val>
          <c:smooth val="0"/>
          <c:extLst>
            <c:ext xmlns:c16="http://schemas.microsoft.com/office/drawing/2014/chart" uri="{C3380CC4-5D6E-409C-BE32-E72D297353CC}">
              <c16:uniqueId val="{00000002-4246-482B-9A66-9660316ADAF6}"/>
            </c:ext>
          </c:extLst>
        </c:ser>
        <c:ser>
          <c:idx val="1"/>
          <c:order val="1"/>
          <c:tx>
            <c:strRef>
              <c:f>Sheet1!$C$1</c:f>
              <c:strCache>
                <c:ptCount val="1"/>
                <c:pt idx="0">
                  <c:v>BC to AB</c:v>
                </c:pt>
              </c:strCache>
            </c:strRef>
          </c:tx>
          <c:spPr>
            <a:ln w="44450">
              <a:solidFill>
                <a:srgbClr val="FF0000"/>
              </a:solidFill>
            </a:ln>
          </c:spPr>
          <c:marker>
            <c:symbol val="square"/>
            <c:size val="9"/>
            <c:spPr>
              <a:solidFill>
                <a:srgbClr val="FF0000"/>
              </a:solidFill>
              <a:ln>
                <a:solidFill>
                  <a:srgbClr val="000000"/>
                </a:solidFill>
              </a:ln>
            </c:spPr>
          </c:marker>
          <c:cat>
            <c:strRef>
              <c:f>Sheet1!$A$2:$A$20</c:f>
              <c:strCache>
                <c:ptCount val="17"/>
                <c:pt idx="0">
                  <c:v>Q1-12</c:v>
                </c:pt>
                <c:pt idx="1">
                  <c:v>4/1/2012</c:v>
                </c:pt>
                <c:pt idx="2">
                  <c:v>7/1/2012</c:v>
                </c:pt>
                <c:pt idx="3">
                  <c:v>10/1/2012</c:v>
                </c:pt>
                <c:pt idx="4">
                  <c:v>Q1-13</c:v>
                </c:pt>
                <c:pt idx="5">
                  <c:v>4/1/2013</c:v>
                </c:pt>
                <c:pt idx="6">
                  <c:v>7/1/2013</c:v>
                </c:pt>
                <c:pt idx="7">
                  <c:v>Q1-2013</c:v>
                </c:pt>
                <c:pt idx="8">
                  <c:v>Q1-14</c:v>
                </c:pt>
                <c:pt idx="9">
                  <c:v>4/1/2014</c:v>
                </c:pt>
                <c:pt idx="10">
                  <c:v>7/1/2014</c:v>
                </c:pt>
                <c:pt idx="11">
                  <c:v>10/1/2014</c:v>
                </c:pt>
                <c:pt idx="12">
                  <c:v>Q1-15</c:v>
                </c:pt>
                <c:pt idx="16">
                  <c:v>Q1-16</c:v>
                </c:pt>
              </c:strCache>
            </c:strRef>
          </c:cat>
          <c:val>
            <c:numRef>
              <c:f>Sheet1!$C$2:$C$20</c:f>
              <c:numCache>
                <c:formatCode>General</c:formatCode>
                <c:ptCount val="19"/>
                <c:pt idx="0">
                  <c:v>7294.9930058072796</c:v>
                </c:pt>
                <c:pt idx="1">
                  <c:v>7049.9865773199899</c:v>
                </c:pt>
                <c:pt idx="2">
                  <c:v>7329.1410443086297</c:v>
                </c:pt>
                <c:pt idx="3">
                  <c:v>6552.9902192194204</c:v>
                </c:pt>
                <c:pt idx="4">
                  <c:v>6404.64023928811</c:v>
                </c:pt>
                <c:pt idx="5">
                  <c:v>6766.7611636193396</c:v>
                </c:pt>
                <c:pt idx="6">
                  <c:v>6126.4769871185499</c:v>
                </c:pt>
                <c:pt idx="7">
                  <c:v>6767.8758482421899</c:v>
                </c:pt>
                <c:pt idx="8">
                  <c:v>6397.9223856180897</c:v>
                </c:pt>
                <c:pt idx="9">
                  <c:v>6516.33813829469</c:v>
                </c:pt>
                <c:pt idx="10">
                  <c:v>5526.5494388931602</c:v>
                </c:pt>
                <c:pt idx="11">
                  <c:v>5770.6890597633001</c:v>
                </c:pt>
                <c:pt idx="12">
                  <c:v>6091.4541606756502</c:v>
                </c:pt>
                <c:pt idx="13">
                  <c:v>6099.9842371662098</c:v>
                </c:pt>
                <c:pt idx="14">
                  <c:v>5665.8370206766904</c:v>
                </c:pt>
                <c:pt idx="15">
                  <c:v>5100.4635797872197</c:v>
                </c:pt>
                <c:pt idx="16">
                  <c:v>4926.94309083811</c:v>
                </c:pt>
                <c:pt idx="17">
                  <c:v>4703.1395172531502</c:v>
                </c:pt>
                <c:pt idx="18">
                  <c:v>5503.9958459690897</c:v>
                </c:pt>
              </c:numCache>
            </c:numRef>
          </c:val>
          <c:smooth val="0"/>
          <c:extLst>
            <c:ext xmlns:c16="http://schemas.microsoft.com/office/drawing/2014/chart" uri="{C3380CC4-5D6E-409C-BE32-E72D297353CC}">
              <c16:uniqueId val="{00000003-4246-482B-9A66-9660316ADAF6}"/>
            </c:ext>
          </c:extLst>
        </c:ser>
        <c:dLbls>
          <c:showLegendKey val="0"/>
          <c:showVal val="0"/>
          <c:showCatName val="0"/>
          <c:showSerName val="0"/>
          <c:showPercent val="0"/>
          <c:showBubbleSize val="0"/>
        </c:dLbls>
        <c:marker val="1"/>
        <c:smooth val="0"/>
        <c:axId val="118584064"/>
        <c:axId val="118585984"/>
      </c:lineChart>
      <c:catAx>
        <c:axId val="118584064"/>
        <c:scaling>
          <c:orientation val="minMax"/>
        </c:scaling>
        <c:delete val="0"/>
        <c:axPos val="b"/>
        <c:numFmt formatCode="General" sourceLinked="0"/>
        <c:majorTickMark val="cross"/>
        <c:minorTickMark val="none"/>
        <c:tickLblPos val="low"/>
        <c:spPr>
          <a:ln w="25400">
            <a:solidFill>
              <a:srgbClr val="000000"/>
            </a:solidFill>
            <a:prstDash val="solid"/>
          </a:ln>
        </c:spPr>
        <c:txPr>
          <a:bodyPr/>
          <a:lstStyle/>
          <a:p>
            <a:pPr>
              <a:defRPr sz="2400" b="0" i="0" baseline="0">
                <a:solidFill>
                  <a:srgbClr val="000000"/>
                </a:solidFill>
              </a:defRPr>
            </a:pPr>
            <a:endParaRPr lang="en-US"/>
          </a:p>
        </c:txPr>
        <c:crossAx val="118585984"/>
        <c:crosses val="autoZero"/>
        <c:auto val="0"/>
        <c:lblAlgn val="ctr"/>
        <c:lblOffset val="0"/>
        <c:tickLblSkip val="4"/>
        <c:tickMarkSkip val="1"/>
        <c:noMultiLvlLbl val="0"/>
      </c:catAx>
      <c:valAx>
        <c:axId val="118585984"/>
        <c:scaling>
          <c:orientation val="minMax"/>
        </c:scaling>
        <c:delete val="0"/>
        <c:axPos val="l"/>
        <c:majorGridlines>
          <c:spPr>
            <a:ln w="25400">
              <a:solidFill>
                <a:srgbClr val="000000"/>
              </a:solidFill>
              <a:prstDash val="sysDot"/>
            </a:ln>
          </c:spPr>
        </c:majorGridlines>
        <c:numFmt formatCode="0" sourceLinked="0"/>
        <c:majorTickMark val="out"/>
        <c:minorTickMark val="none"/>
        <c:tickLblPos val="nextTo"/>
        <c:spPr>
          <a:ln>
            <a:noFill/>
          </a:ln>
        </c:spPr>
        <c:txPr>
          <a:bodyPr/>
          <a:lstStyle/>
          <a:p>
            <a:pPr>
              <a:defRPr sz="2400" b="0" baseline="0">
                <a:solidFill>
                  <a:srgbClr val="000000"/>
                </a:solidFill>
              </a:defRPr>
            </a:pPr>
            <a:endParaRPr lang="en-US"/>
          </a:p>
        </c:txPr>
        <c:crossAx val="118584064"/>
        <c:crosses val="autoZero"/>
        <c:crossBetween val="between"/>
        <c:dispUnits>
          <c:builtInUnit val="thousands"/>
        </c:dispUnits>
      </c:valAx>
    </c:plotArea>
    <c:legend>
      <c:legendPos val="r"/>
      <c:layout>
        <c:manualLayout>
          <c:xMode val="edge"/>
          <c:yMode val="edge"/>
          <c:x val="0.80863840914503682"/>
          <c:y val="0.24092411617006773"/>
          <c:w val="0.19039555728004803"/>
          <c:h val="0.33234907581916989"/>
        </c:manualLayout>
      </c:layout>
      <c:overlay val="0"/>
      <c:txPr>
        <a:bodyPr/>
        <a:lstStyle/>
        <a:p>
          <a:pPr>
            <a:defRPr sz="2400">
              <a:solidFill>
                <a:srgbClr val="000000"/>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509239108930498E-2"/>
          <c:y val="9.4902126500734804E-2"/>
          <c:w val="0.87810617429285398"/>
          <c:h val="0.79705911494552295"/>
        </c:manualLayout>
      </c:layout>
      <c:lineChart>
        <c:grouping val="standard"/>
        <c:varyColors val="0"/>
        <c:ser>
          <c:idx val="2"/>
          <c:order val="0"/>
          <c:tx>
            <c:strRef>
              <c:f>Sheet1!$B$1</c:f>
              <c:strCache>
                <c:ptCount val="1"/>
                <c:pt idx="0">
                  <c:v>10 yr treasury</c:v>
                </c:pt>
              </c:strCache>
            </c:strRef>
          </c:tx>
          <c:spPr>
            <a:ln w="50800">
              <a:solidFill>
                <a:srgbClr val="FF0000"/>
              </a:solidFill>
            </a:ln>
          </c:spPr>
          <c:marker>
            <c:symbol val="none"/>
          </c:marker>
          <c:cat>
            <c:numRef>
              <c:f>Sheet1!$A$2:$A$72</c:f>
              <c:numCache>
                <c:formatCode>m/d/yyyy</c:formatCode>
                <c:ptCount val="71"/>
                <c:pt idx="0">
                  <c:v>42646</c:v>
                </c:pt>
                <c:pt idx="1">
                  <c:v>42647</c:v>
                </c:pt>
                <c:pt idx="2">
                  <c:v>42648</c:v>
                </c:pt>
                <c:pt idx="3">
                  <c:v>42649</c:v>
                </c:pt>
                <c:pt idx="4">
                  <c:v>42650</c:v>
                </c:pt>
                <c:pt idx="5">
                  <c:v>42653</c:v>
                </c:pt>
                <c:pt idx="6">
                  <c:v>42654</c:v>
                </c:pt>
                <c:pt idx="7">
                  <c:v>42655</c:v>
                </c:pt>
                <c:pt idx="8">
                  <c:v>42656</c:v>
                </c:pt>
                <c:pt idx="9">
                  <c:v>42657</c:v>
                </c:pt>
                <c:pt idx="10">
                  <c:v>42660</c:v>
                </c:pt>
                <c:pt idx="11">
                  <c:v>42661</c:v>
                </c:pt>
                <c:pt idx="12">
                  <c:v>42662</c:v>
                </c:pt>
                <c:pt idx="13">
                  <c:v>42663</c:v>
                </c:pt>
                <c:pt idx="14">
                  <c:v>42664</c:v>
                </c:pt>
                <c:pt idx="15">
                  <c:v>42667</c:v>
                </c:pt>
                <c:pt idx="16">
                  <c:v>42668</c:v>
                </c:pt>
                <c:pt idx="17">
                  <c:v>42669</c:v>
                </c:pt>
                <c:pt idx="18">
                  <c:v>42670</c:v>
                </c:pt>
                <c:pt idx="19">
                  <c:v>42671</c:v>
                </c:pt>
                <c:pt idx="20">
                  <c:v>42674</c:v>
                </c:pt>
                <c:pt idx="21">
                  <c:v>42675</c:v>
                </c:pt>
                <c:pt idx="22">
                  <c:v>42676</c:v>
                </c:pt>
                <c:pt idx="23">
                  <c:v>42677</c:v>
                </c:pt>
                <c:pt idx="24">
                  <c:v>42678</c:v>
                </c:pt>
                <c:pt idx="25">
                  <c:v>42681</c:v>
                </c:pt>
                <c:pt idx="26">
                  <c:v>42682</c:v>
                </c:pt>
                <c:pt idx="27">
                  <c:v>42683</c:v>
                </c:pt>
                <c:pt idx="28">
                  <c:v>42684</c:v>
                </c:pt>
                <c:pt idx="29">
                  <c:v>42685</c:v>
                </c:pt>
                <c:pt idx="30">
                  <c:v>42688</c:v>
                </c:pt>
                <c:pt idx="31">
                  <c:v>42689</c:v>
                </c:pt>
                <c:pt idx="32">
                  <c:v>42690</c:v>
                </c:pt>
                <c:pt idx="33">
                  <c:v>42691</c:v>
                </c:pt>
                <c:pt idx="34">
                  <c:v>42692</c:v>
                </c:pt>
                <c:pt idx="35">
                  <c:v>42695</c:v>
                </c:pt>
                <c:pt idx="36">
                  <c:v>42696</c:v>
                </c:pt>
                <c:pt idx="37">
                  <c:v>42697</c:v>
                </c:pt>
                <c:pt idx="38">
                  <c:v>42699</c:v>
                </c:pt>
                <c:pt idx="39">
                  <c:v>42702</c:v>
                </c:pt>
                <c:pt idx="40">
                  <c:v>42703</c:v>
                </c:pt>
                <c:pt idx="41">
                  <c:v>42704</c:v>
                </c:pt>
                <c:pt idx="42">
                  <c:v>42705</c:v>
                </c:pt>
                <c:pt idx="43">
                  <c:v>42706</c:v>
                </c:pt>
                <c:pt idx="44">
                  <c:v>42709</c:v>
                </c:pt>
                <c:pt idx="45">
                  <c:v>42710</c:v>
                </c:pt>
                <c:pt idx="46">
                  <c:v>42711</c:v>
                </c:pt>
                <c:pt idx="47">
                  <c:v>42712</c:v>
                </c:pt>
                <c:pt idx="48">
                  <c:v>42713</c:v>
                </c:pt>
                <c:pt idx="49">
                  <c:v>42716</c:v>
                </c:pt>
                <c:pt idx="50">
                  <c:v>42717</c:v>
                </c:pt>
                <c:pt idx="51">
                  <c:v>42718</c:v>
                </c:pt>
                <c:pt idx="52">
                  <c:v>42719</c:v>
                </c:pt>
                <c:pt idx="53">
                  <c:v>42720</c:v>
                </c:pt>
                <c:pt idx="54">
                  <c:v>42723</c:v>
                </c:pt>
                <c:pt idx="55">
                  <c:v>42724</c:v>
                </c:pt>
                <c:pt idx="56">
                  <c:v>42725</c:v>
                </c:pt>
                <c:pt idx="57">
                  <c:v>42726</c:v>
                </c:pt>
                <c:pt idx="58">
                  <c:v>42727</c:v>
                </c:pt>
                <c:pt idx="59">
                  <c:v>42731</c:v>
                </c:pt>
                <c:pt idx="60">
                  <c:v>42732</c:v>
                </c:pt>
                <c:pt idx="61">
                  <c:v>42733</c:v>
                </c:pt>
                <c:pt idx="62">
                  <c:v>42734</c:v>
                </c:pt>
                <c:pt idx="63">
                  <c:v>42738</c:v>
                </c:pt>
                <c:pt idx="64">
                  <c:v>42739</c:v>
                </c:pt>
                <c:pt idx="65">
                  <c:v>42740</c:v>
                </c:pt>
                <c:pt idx="66">
                  <c:v>42741</c:v>
                </c:pt>
                <c:pt idx="67">
                  <c:v>42744</c:v>
                </c:pt>
                <c:pt idx="68">
                  <c:v>42745</c:v>
                </c:pt>
                <c:pt idx="69">
                  <c:v>42746</c:v>
                </c:pt>
                <c:pt idx="70">
                  <c:v>42747</c:v>
                </c:pt>
              </c:numCache>
            </c:numRef>
          </c:cat>
          <c:val>
            <c:numRef>
              <c:f>Sheet1!$B$2:$B$72</c:f>
              <c:numCache>
                <c:formatCode>General</c:formatCode>
                <c:ptCount val="71"/>
                <c:pt idx="0">
                  <c:v>1.623</c:v>
                </c:pt>
                <c:pt idx="1">
                  <c:v>1.6870000000000001</c:v>
                </c:pt>
                <c:pt idx="2">
                  <c:v>1.7029999999999998</c:v>
                </c:pt>
                <c:pt idx="3">
                  <c:v>1.738</c:v>
                </c:pt>
                <c:pt idx="4">
                  <c:v>1.7189999999999999</c:v>
                </c:pt>
                <c:pt idx="5">
                  <c:v>1.7189999999999999</c:v>
                </c:pt>
                <c:pt idx="6">
                  <c:v>1.7650000000000001</c:v>
                </c:pt>
                <c:pt idx="7">
                  <c:v>1.77</c:v>
                </c:pt>
                <c:pt idx="8">
                  <c:v>1.742</c:v>
                </c:pt>
                <c:pt idx="9">
                  <c:v>1.7989999999999999</c:v>
                </c:pt>
                <c:pt idx="10">
                  <c:v>1.7669999999999999</c:v>
                </c:pt>
                <c:pt idx="11">
                  <c:v>1.7389999999999999</c:v>
                </c:pt>
                <c:pt idx="12">
                  <c:v>1.744</c:v>
                </c:pt>
                <c:pt idx="13">
                  <c:v>1.7570000000000001</c:v>
                </c:pt>
                <c:pt idx="14">
                  <c:v>1.736</c:v>
                </c:pt>
                <c:pt idx="15">
                  <c:v>1.766</c:v>
                </c:pt>
                <c:pt idx="16">
                  <c:v>1.7570000000000001</c:v>
                </c:pt>
                <c:pt idx="17">
                  <c:v>1.794</c:v>
                </c:pt>
                <c:pt idx="18">
                  <c:v>1.855</c:v>
                </c:pt>
                <c:pt idx="19">
                  <c:v>1.8479999999999999</c:v>
                </c:pt>
                <c:pt idx="20">
                  <c:v>1.8260000000000001</c:v>
                </c:pt>
                <c:pt idx="21">
                  <c:v>1.8279999999999998</c:v>
                </c:pt>
                <c:pt idx="22">
                  <c:v>1.8029999999999999</c:v>
                </c:pt>
                <c:pt idx="23">
                  <c:v>1.8120000000000001</c:v>
                </c:pt>
                <c:pt idx="24">
                  <c:v>1.7770000000000001</c:v>
                </c:pt>
                <c:pt idx="25">
                  <c:v>1.827</c:v>
                </c:pt>
                <c:pt idx="26">
                  <c:v>1.8559999999999999</c:v>
                </c:pt>
                <c:pt idx="27">
                  <c:v>2.0579999999999998</c:v>
                </c:pt>
                <c:pt idx="28">
                  <c:v>2.1509999999999998</c:v>
                </c:pt>
                <c:pt idx="29">
                  <c:v>2.1509999999999998</c:v>
                </c:pt>
                <c:pt idx="30">
                  <c:v>2.23</c:v>
                </c:pt>
                <c:pt idx="31">
                  <c:v>2.23</c:v>
                </c:pt>
                <c:pt idx="32">
                  <c:v>2.2200000000000002</c:v>
                </c:pt>
                <c:pt idx="33">
                  <c:v>2.29</c:v>
                </c:pt>
                <c:pt idx="34">
                  <c:v>2.34</c:v>
                </c:pt>
                <c:pt idx="35">
                  <c:v>2.33</c:v>
                </c:pt>
                <c:pt idx="36">
                  <c:v>2.31</c:v>
                </c:pt>
                <c:pt idx="37">
                  <c:v>2.36</c:v>
                </c:pt>
                <c:pt idx="38">
                  <c:v>2.36</c:v>
                </c:pt>
                <c:pt idx="39">
                  <c:v>2.3199999999999998</c:v>
                </c:pt>
                <c:pt idx="40">
                  <c:v>2.2999999999999998</c:v>
                </c:pt>
                <c:pt idx="41">
                  <c:v>2.37</c:v>
                </c:pt>
                <c:pt idx="42">
                  <c:v>2.4500000000000002</c:v>
                </c:pt>
                <c:pt idx="43">
                  <c:v>2.4</c:v>
                </c:pt>
                <c:pt idx="44">
                  <c:v>2.39</c:v>
                </c:pt>
                <c:pt idx="45">
                  <c:v>2.39</c:v>
                </c:pt>
                <c:pt idx="46">
                  <c:v>2.34</c:v>
                </c:pt>
                <c:pt idx="47">
                  <c:v>2.4</c:v>
                </c:pt>
                <c:pt idx="48">
                  <c:v>2.4700000000000002</c:v>
                </c:pt>
                <c:pt idx="49">
                  <c:v>2.4900000000000002</c:v>
                </c:pt>
                <c:pt idx="50">
                  <c:v>2.48</c:v>
                </c:pt>
                <c:pt idx="51">
                  <c:v>2.54</c:v>
                </c:pt>
                <c:pt idx="52">
                  <c:v>2.6</c:v>
                </c:pt>
                <c:pt idx="53">
                  <c:v>2.6</c:v>
                </c:pt>
                <c:pt idx="54">
                  <c:v>2.54</c:v>
                </c:pt>
                <c:pt idx="55">
                  <c:v>2.57</c:v>
                </c:pt>
                <c:pt idx="56">
                  <c:v>2.5499999999999998</c:v>
                </c:pt>
                <c:pt idx="57">
                  <c:v>2.5499999999999998</c:v>
                </c:pt>
                <c:pt idx="58">
                  <c:v>2.5499999999999998</c:v>
                </c:pt>
                <c:pt idx="59">
                  <c:v>2.57</c:v>
                </c:pt>
                <c:pt idx="60">
                  <c:v>2.5099999999999998</c:v>
                </c:pt>
                <c:pt idx="61">
                  <c:v>2.4900000000000002</c:v>
                </c:pt>
                <c:pt idx="62">
                  <c:v>2.4500000000000002</c:v>
                </c:pt>
                <c:pt idx="63">
                  <c:v>2.4500000000000002</c:v>
                </c:pt>
                <c:pt idx="64">
                  <c:v>2.46</c:v>
                </c:pt>
                <c:pt idx="65">
                  <c:v>2.37</c:v>
                </c:pt>
                <c:pt idx="66">
                  <c:v>2.42</c:v>
                </c:pt>
                <c:pt idx="67">
                  <c:v>2.38</c:v>
                </c:pt>
                <c:pt idx="68">
                  <c:v>2.38</c:v>
                </c:pt>
                <c:pt idx="69">
                  <c:v>2.38</c:v>
                </c:pt>
                <c:pt idx="70">
                  <c:v>2.36</c:v>
                </c:pt>
              </c:numCache>
            </c:numRef>
          </c:val>
          <c:smooth val="0"/>
          <c:extLst>
            <c:ext xmlns:c16="http://schemas.microsoft.com/office/drawing/2014/chart" uri="{C3380CC4-5D6E-409C-BE32-E72D297353CC}">
              <c16:uniqueId val="{00000000-2E21-4AE8-A4BE-E46C1B0D117E}"/>
            </c:ext>
          </c:extLst>
        </c:ser>
        <c:dLbls>
          <c:showLegendKey val="0"/>
          <c:showVal val="0"/>
          <c:showCatName val="0"/>
          <c:showSerName val="0"/>
          <c:showPercent val="0"/>
          <c:showBubbleSize val="0"/>
        </c:dLbls>
        <c:smooth val="0"/>
        <c:axId val="233409536"/>
        <c:axId val="233423616"/>
      </c:lineChart>
      <c:catAx>
        <c:axId val="233409536"/>
        <c:scaling>
          <c:orientation val="minMax"/>
        </c:scaling>
        <c:delete val="0"/>
        <c:axPos val="b"/>
        <c:numFmt formatCode="yyyy\-mm\-dd" sourceLinked="0"/>
        <c:majorTickMark val="out"/>
        <c:minorTickMark val="none"/>
        <c:tickLblPos val="low"/>
        <c:spPr>
          <a:ln w="25400">
            <a:solidFill>
              <a:srgbClr val="000000"/>
            </a:solidFill>
            <a:prstDash val="solid"/>
          </a:ln>
        </c:spPr>
        <c:txPr>
          <a:bodyPr/>
          <a:lstStyle/>
          <a:p>
            <a:pPr algn="ctr">
              <a:defRPr lang="en-US" sz="1800" b="1" i="0" u="none" strike="noStrike" kern="1200" baseline="0">
                <a:solidFill>
                  <a:srgbClr val="000000"/>
                </a:solidFill>
                <a:latin typeface="+mn-lt"/>
                <a:ea typeface="+mn-ea"/>
                <a:cs typeface="+mn-cs"/>
              </a:defRPr>
            </a:pPr>
            <a:endParaRPr lang="en-US"/>
          </a:p>
        </c:txPr>
        <c:crossAx val="233423616"/>
        <c:crosses val="autoZero"/>
        <c:auto val="0"/>
        <c:lblAlgn val="ctr"/>
        <c:lblOffset val="0"/>
        <c:tickLblSkip val="21"/>
        <c:tickMarkSkip val="1"/>
        <c:noMultiLvlLbl val="0"/>
      </c:catAx>
      <c:valAx>
        <c:axId val="233423616"/>
        <c:scaling>
          <c:orientation val="minMax"/>
          <c:min val="1.5"/>
        </c:scaling>
        <c:delete val="0"/>
        <c:axPos val="l"/>
        <c:majorGridlines>
          <c:spPr>
            <a:ln w="25400">
              <a:solidFill>
                <a:srgbClr val="000000"/>
              </a:solidFill>
              <a:prstDash val="sysDot"/>
            </a:ln>
          </c:spPr>
        </c:majorGridlines>
        <c:numFmt formatCode="#,##0.0" sourceLinked="0"/>
        <c:majorTickMark val="out"/>
        <c:minorTickMark val="none"/>
        <c:tickLblPos val="nextTo"/>
        <c:spPr>
          <a:ln>
            <a:noFill/>
          </a:ln>
        </c:spPr>
        <c:txPr>
          <a:bodyPr/>
          <a:lstStyle/>
          <a:p>
            <a:pPr algn="ctr">
              <a:defRPr lang="en-US" sz="1800" b="1" i="0" u="none" strike="noStrike" kern="1200" baseline="0">
                <a:solidFill>
                  <a:srgbClr val="000000"/>
                </a:solidFill>
                <a:latin typeface="+mn-lt"/>
                <a:ea typeface="+mn-ea"/>
                <a:cs typeface="+mn-cs"/>
              </a:defRPr>
            </a:pPr>
            <a:endParaRPr lang="en-US"/>
          </a:p>
        </c:txPr>
        <c:crossAx val="233409536"/>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285011727369115E-2"/>
          <c:y val="8.4502307649473141E-2"/>
          <c:w val="0.80342997654526183"/>
          <c:h val="0.79705911494552295"/>
        </c:manualLayout>
      </c:layout>
      <c:lineChart>
        <c:grouping val="standard"/>
        <c:varyColors val="0"/>
        <c:ser>
          <c:idx val="2"/>
          <c:order val="0"/>
          <c:tx>
            <c:strRef>
              <c:f>Sheet1!$B$1</c:f>
              <c:strCache>
                <c:ptCount val="1"/>
                <c:pt idx="0">
                  <c:v>10 yr treasury</c:v>
                </c:pt>
              </c:strCache>
            </c:strRef>
          </c:tx>
          <c:spPr>
            <a:ln w="50800">
              <a:solidFill>
                <a:srgbClr val="FF0000"/>
              </a:solidFill>
            </a:ln>
          </c:spPr>
          <c:marker>
            <c:symbol val="none"/>
          </c:marker>
          <c:cat>
            <c:numRef>
              <c:f>Sheet1!$A$2:$A$72</c:f>
              <c:numCache>
                <c:formatCode>m/d/yyyy</c:formatCode>
                <c:ptCount val="71"/>
                <c:pt idx="0">
                  <c:v>42646</c:v>
                </c:pt>
                <c:pt idx="1">
                  <c:v>42647</c:v>
                </c:pt>
                <c:pt idx="2">
                  <c:v>42648</c:v>
                </c:pt>
                <c:pt idx="3">
                  <c:v>42649</c:v>
                </c:pt>
                <c:pt idx="4">
                  <c:v>42650</c:v>
                </c:pt>
                <c:pt idx="5">
                  <c:v>42653</c:v>
                </c:pt>
                <c:pt idx="6">
                  <c:v>42654</c:v>
                </c:pt>
                <c:pt idx="7">
                  <c:v>42655</c:v>
                </c:pt>
                <c:pt idx="8">
                  <c:v>42656</c:v>
                </c:pt>
                <c:pt idx="9">
                  <c:v>42657</c:v>
                </c:pt>
                <c:pt idx="10">
                  <c:v>42660</c:v>
                </c:pt>
                <c:pt idx="11">
                  <c:v>42661</c:v>
                </c:pt>
                <c:pt idx="12">
                  <c:v>42662</c:v>
                </c:pt>
                <c:pt idx="13">
                  <c:v>42663</c:v>
                </c:pt>
                <c:pt idx="14">
                  <c:v>42664</c:v>
                </c:pt>
                <c:pt idx="15">
                  <c:v>42667</c:v>
                </c:pt>
                <c:pt idx="16">
                  <c:v>42668</c:v>
                </c:pt>
                <c:pt idx="17">
                  <c:v>42669</c:v>
                </c:pt>
                <c:pt idx="18">
                  <c:v>42670</c:v>
                </c:pt>
                <c:pt idx="19">
                  <c:v>42671</c:v>
                </c:pt>
                <c:pt idx="20">
                  <c:v>42674</c:v>
                </c:pt>
                <c:pt idx="21">
                  <c:v>42675</c:v>
                </c:pt>
                <c:pt idx="22">
                  <c:v>42676</c:v>
                </c:pt>
                <c:pt idx="23">
                  <c:v>42677</c:v>
                </c:pt>
                <c:pt idx="24">
                  <c:v>42678</c:v>
                </c:pt>
                <c:pt idx="25">
                  <c:v>42681</c:v>
                </c:pt>
                <c:pt idx="26">
                  <c:v>42682</c:v>
                </c:pt>
                <c:pt idx="27">
                  <c:v>42683</c:v>
                </c:pt>
                <c:pt idx="28">
                  <c:v>42684</c:v>
                </c:pt>
                <c:pt idx="29">
                  <c:v>42685</c:v>
                </c:pt>
                <c:pt idx="30">
                  <c:v>42688</c:v>
                </c:pt>
                <c:pt idx="31">
                  <c:v>42689</c:v>
                </c:pt>
                <c:pt idx="32">
                  <c:v>42690</c:v>
                </c:pt>
                <c:pt idx="33">
                  <c:v>42691</c:v>
                </c:pt>
                <c:pt idx="34">
                  <c:v>42692</c:v>
                </c:pt>
                <c:pt idx="35">
                  <c:v>42695</c:v>
                </c:pt>
                <c:pt idx="36">
                  <c:v>42696</c:v>
                </c:pt>
                <c:pt idx="37">
                  <c:v>42697</c:v>
                </c:pt>
                <c:pt idx="38">
                  <c:v>42699</c:v>
                </c:pt>
                <c:pt idx="39">
                  <c:v>42702</c:v>
                </c:pt>
                <c:pt idx="40">
                  <c:v>42703</c:v>
                </c:pt>
                <c:pt idx="41">
                  <c:v>42704</c:v>
                </c:pt>
                <c:pt idx="42">
                  <c:v>42705</c:v>
                </c:pt>
                <c:pt idx="43">
                  <c:v>42706</c:v>
                </c:pt>
                <c:pt idx="44">
                  <c:v>42709</c:v>
                </c:pt>
                <c:pt idx="45">
                  <c:v>42710</c:v>
                </c:pt>
                <c:pt idx="46">
                  <c:v>42711</c:v>
                </c:pt>
                <c:pt idx="47">
                  <c:v>42712</c:v>
                </c:pt>
                <c:pt idx="48">
                  <c:v>42713</c:v>
                </c:pt>
                <c:pt idx="49">
                  <c:v>42716</c:v>
                </c:pt>
                <c:pt idx="50">
                  <c:v>42717</c:v>
                </c:pt>
                <c:pt idx="51">
                  <c:v>42718</c:v>
                </c:pt>
                <c:pt idx="52">
                  <c:v>42719</c:v>
                </c:pt>
                <c:pt idx="53">
                  <c:v>42720</c:v>
                </c:pt>
                <c:pt idx="54">
                  <c:v>42723</c:v>
                </c:pt>
                <c:pt idx="55">
                  <c:v>42724</c:v>
                </c:pt>
                <c:pt idx="56">
                  <c:v>42725</c:v>
                </c:pt>
                <c:pt idx="57">
                  <c:v>42726</c:v>
                </c:pt>
                <c:pt idx="58">
                  <c:v>42727</c:v>
                </c:pt>
                <c:pt idx="59">
                  <c:v>42731</c:v>
                </c:pt>
                <c:pt idx="60">
                  <c:v>42732</c:v>
                </c:pt>
                <c:pt idx="61">
                  <c:v>42733</c:v>
                </c:pt>
                <c:pt idx="62">
                  <c:v>42734</c:v>
                </c:pt>
                <c:pt idx="63">
                  <c:v>42738</c:v>
                </c:pt>
                <c:pt idx="64">
                  <c:v>42739</c:v>
                </c:pt>
                <c:pt idx="65">
                  <c:v>42740</c:v>
                </c:pt>
                <c:pt idx="66">
                  <c:v>42741</c:v>
                </c:pt>
                <c:pt idx="67">
                  <c:v>42744</c:v>
                </c:pt>
                <c:pt idx="68">
                  <c:v>42745</c:v>
                </c:pt>
                <c:pt idx="69">
                  <c:v>42746</c:v>
                </c:pt>
                <c:pt idx="70">
                  <c:v>42747</c:v>
                </c:pt>
              </c:numCache>
            </c:numRef>
          </c:cat>
          <c:val>
            <c:numRef>
              <c:f>Sheet1!$B$2:$B$72</c:f>
              <c:numCache>
                <c:formatCode>General</c:formatCode>
                <c:ptCount val="71"/>
                <c:pt idx="0">
                  <c:v>0.83</c:v>
                </c:pt>
                <c:pt idx="1">
                  <c:v>0.8630000000000001</c:v>
                </c:pt>
                <c:pt idx="2">
                  <c:v>0.86899999999999988</c:v>
                </c:pt>
                <c:pt idx="3">
                  <c:v>0.88600000000000001</c:v>
                </c:pt>
                <c:pt idx="4">
                  <c:v>0.8869999999999999</c:v>
                </c:pt>
                <c:pt idx="5">
                  <c:v>0.8869999999999999</c:v>
                </c:pt>
                <c:pt idx="6">
                  <c:v>0.89800000000000013</c:v>
                </c:pt>
                <c:pt idx="7">
                  <c:v>0.90900000000000003</c:v>
                </c:pt>
                <c:pt idx="8">
                  <c:v>0.90600000000000003</c:v>
                </c:pt>
                <c:pt idx="9">
                  <c:v>0.96199999999999997</c:v>
                </c:pt>
                <c:pt idx="10">
                  <c:v>0.95</c:v>
                </c:pt>
                <c:pt idx="11">
                  <c:v>0.93799999999999983</c:v>
                </c:pt>
                <c:pt idx="12">
                  <c:v>0.94699999999999995</c:v>
                </c:pt>
                <c:pt idx="13">
                  <c:v>0.93600000000000017</c:v>
                </c:pt>
                <c:pt idx="14">
                  <c:v>0.91100000000000003</c:v>
                </c:pt>
                <c:pt idx="15">
                  <c:v>0.92400000000000004</c:v>
                </c:pt>
                <c:pt idx="16">
                  <c:v>0.90300000000000014</c:v>
                </c:pt>
                <c:pt idx="17">
                  <c:v>0.92400000000000004</c:v>
                </c:pt>
                <c:pt idx="18">
                  <c:v>0.96799999999999997</c:v>
                </c:pt>
                <c:pt idx="19">
                  <c:v>0.99299999999999988</c:v>
                </c:pt>
                <c:pt idx="20">
                  <c:v>0.9830000000000001</c:v>
                </c:pt>
                <c:pt idx="21">
                  <c:v>0.99499999999999988</c:v>
                </c:pt>
                <c:pt idx="22">
                  <c:v>0.98399999999999999</c:v>
                </c:pt>
                <c:pt idx="23">
                  <c:v>1.004</c:v>
                </c:pt>
                <c:pt idx="24">
                  <c:v>0.9920000000000001</c:v>
                </c:pt>
                <c:pt idx="25">
                  <c:v>1.0070000000000001</c:v>
                </c:pt>
                <c:pt idx="26">
                  <c:v>0.99999999999999989</c:v>
                </c:pt>
                <c:pt idx="27">
                  <c:v>1.1659999999999999</c:v>
                </c:pt>
                <c:pt idx="28">
                  <c:v>1.2339999999999998</c:v>
                </c:pt>
                <c:pt idx="29">
                  <c:v>1.2339999999999998</c:v>
                </c:pt>
                <c:pt idx="30">
                  <c:v>1.23</c:v>
                </c:pt>
                <c:pt idx="31">
                  <c:v>1.21</c:v>
                </c:pt>
                <c:pt idx="32">
                  <c:v>1.2200000000000002</c:v>
                </c:pt>
                <c:pt idx="33">
                  <c:v>1.25</c:v>
                </c:pt>
                <c:pt idx="34">
                  <c:v>1.2699999999999998</c:v>
                </c:pt>
                <c:pt idx="35">
                  <c:v>1.25</c:v>
                </c:pt>
                <c:pt idx="36">
                  <c:v>1.24</c:v>
                </c:pt>
                <c:pt idx="37">
                  <c:v>1.2399999999999998</c:v>
                </c:pt>
                <c:pt idx="38">
                  <c:v>1.2399999999999998</c:v>
                </c:pt>
                <c:pt idx="39">
                  <c:v>1.2099999999999997</c:v>
                </c:pt>
                <c:pt idx="40">
                  <c:v>1.2099999999999997</c:v>
                </c:pt>
                <c:pt idx="41">
                  <c:v>1.26</c:v>
                </c:pt>
                <c:pt idx="42">
                  <c:v>1.3100000000000003</c:v>
                </c:pt>
                <c:pt idx="43">
                  <c:v>1.2899999999999998</c:v>
                </c:pt>
                <c:pt idx="44">
                  <c:v>1.2600000000000002</c:v>
                </c:pt>
                <c:pt idx="45">
                  <c:v>1.27</c:v>
                </c:pt>
                <c:pt idx="46">
                  <c:v>1.2399999999999998</c:v>
                </c:pt>
                <c:pt idx="47">
                  <c:v>1.2799999999999998</c:v>
                </c:pt>
                <c:pt idx="48">
                  <c:v>1.3200000000000003</c:v>
                </c:pt>
                <c:pt idx="49">
                  <c:v>1.3400000000000003</c:v>
                </c:pt>
                <c:pt idx="50">
                  <c:v>1.31</c:v>
                </c:pt>
                <c:pt idx="51">
                  <c:v>1.27</c:v>
                </c:pt>
                <c:pt idx="52">
                  <c:v>1.31</c:v>
                </c:pt>
                <c:pt idx="53">
                  <c:v>1.32</c:v>
                </c:pt>
                <c:pt idx="54">
                  <c:v>1.3</c:v>
                </c:pt>
                <c:pt idx="55">
                  <c:v>1.3199999999999998</c:v>
                </c:pt>
                <c:pt idx="56">
                  <c:v>1.3399999999999999</c:v>
                </c:pt>
                <c:pt idx="57">
                  <c:v>1.3299999999999998</c:v>
                </c:pt>
                <c:pt idx="58">
                  <c:v>1.3299999999999998</c:v>
                </c:pt>
                <c:pt idx="59">
                  <c:v>1.2899999999999998</c:v>
                </c:pt>
                <c:pt idx="60">
                  <c:v>1.2499999999999998</c:v>
                </c:pt>
                <c:pt idx="61">
                  <c:v>1.2700000000000002</c:v>
                </c:pt>
                <c:pt idx="62">
                  <c:v>1.2500000000000002</c:v>
                </c:pt>
                <c:pt idx="63">
                  <c:v>1.2300000000000002</c:v>
                </c:pt>
                <c:pt idx="64">
                  <c:v>1.22</c:v>
                </c:pt>
                <c:pt idx="65">
                  <c:v>1.2000000000000002</c:v>
                </c:pt>
                <c:pt idx="66">
                  <c:v>1.2</c:v>
                </c:pt>
                <c:pt idx="67">
                  <c:v>1.17</c:v>
                </c:pt>
                <c:pt idx="68">
                  <c:v>1.19</c:v>
                </c:pt>
                <c:pt idx="69">
                  <c:v>1.18</c:v>
                </c:pt>
                <c:pt idx="70">
                  <c:v>1.18</c:v>
                </c:pt>
              </c:numCache>
            </c:numRef>
          </c:val>
          <c:smooth val="0"/>
          <c:extLst>
            <c:ext xmlns:c16="http://schemas.microsoft.com/office/drawing/2014/chart" uri="{C3380CC4-5D6E-409C-BE32-E72D297353CC}">
              <c16:uniqueId val="{00000000-58B1-4813-9751-CBDCB26F6712}"/>
            </c:ext>
          </c:extLst>
        </c:ser>
        <c:dLbls>
          <c:showLegendKey val="0"/>
          <c:showVal val="0"/>
          <c:showCatName val="0"/>
          <c:showSerName val="0"/>
          <c:showPercent val="0"/>
          <c:showBubbleSize val="0"/>
        </c:dLbls>
        <c:smooth val="0"/>
        <c:axId val="233542400"/>
        <c:axId val="233543936"/>
      </c:lineChart>
      <c:catAx>
        <c:axId val="233542400"/>
        <c:scaling>
          <c:orientation val="minMax"/>
        </c:scaling>
        <c:delete val="0"/>
        <c:axPos val="b"/>
        <c:numFmt formatCode="yyyy\-mm\-dd" sourceLinked="0"/>
        <c:majorTickMark val="out"/>
        <c:minorTickMark val="none"/>
        <c:tickLblPos val="low"/>
        <c:spPr>
          <a:ln w="25400">
            <a:solidFill>
              <a:srgbClr val="000000"/>
            </a:solidFill>
            <a:prstDash val="solid"/>
          </a:ln>
        </c:spPr>
        <c:txPr>
          <a:bodyPr/>
          <a:lstStyle/>
          <a:p>
            <a:pPr algn="ctr">
              <a:defRPr lang="en-US" sz="1800" b="1" i="0" u="none" strike="noStrike" kern="1200" baseline="0">
                <a:solidFill>
                  <a:srgbClr val="000000"/>
                </a:solidFill>
                <a:latin typeface="+mn-lt"/>
                <a:ea typeface="+mn-ea"/>
                <a:cs typeface="+mn-cs"/>
              </a:defRPr>
            </a:pPr>
            <a:endParaRPr lang="en-US"/>
          </a:p>
        </c:txPr>
        <c:crossAx val="233543936"/>
        <c:crosses val="autoZero"/>
        <c:auto val="0"/>
        <c:lblAlgn val="ctr"/>
        <c:lblOffset val="0"/>
        <c:tickLblSkip val="21"/>
        <c:tickMarkSkip val="1"/>
        <c:noMultiLvlLbl val="0"/>
      </c:catAx>
      <c:valAx>
        <c:axId val="233543936"/>
        <c:scaling>
          <c:orientation val="minMax"/>
          <c:min val="0.70000000000000007"/>
        </c:scaling>
        <c:delete val="0"/>
        <c:axPos val="l"/>
        <c:majorGridlines>
          <c:spPr>
            <a:ln w="25400">
              <a:solidFill>
                <a:srgbClr val="000000"/>
              </a:solidFill>
              <a:prstDash val="sysDot"/>
            </a:ln>
          </c:spPr>
        </c:majorGridlines>
        <c:numFmt formatCode="#,##0.0" sourceLinked="0"/>
        <c:majorTickMark val="out"/>
        <c:minorTickMark val="none"/>
        <c:tickLblPos val="nextTo"/>
        <c:spPr>
          <a:ln>
            <a:noFill/>
          </a:ln>
        </c:spPr>
        <c:txPr>
          <a:bodyPr/>
          <a:lstStyle/>
          <a:p>
            <a:pPr algn="ctr">
              <a:defRPr lang="en-US" sz="1800" b="1" i="0" u="none" strike="noStrike" kern="1200" baseline="0">
                <a:solidFill>
                  <a:srgbClr val="000000"/>
                </a:solidFill>
                <a:latin typeface="+mn-lt"/>
                <a:ea typeface="+mn-ea"/>
                <a:cs typeface="+mn-cs"/>
              </a:defRPr>
            </a:pPr>
            <a:endParaRPr lang="en-US"/>
          </a:p>
        </c:txPr>
        <c:crossAx val="233542400"/>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048716471416688E-2"/>
          <c:y val="3.7242865428224733E-2"/>
          <c:w val="0.9190651046667947"/>
          <c:h val="0.86426354578552744"/>
        </c:manualLayout>
      </c:layout>
      <c:lineChart>
        <c:grouping val="standard"/>
        <c:varyColors val="0"/>
        <c:ser>
          <c:idx val="0"/>
          <c:order val="0"/>
          <c:tx>
            <c:strRef>
              <c:f>Sheet1!$B$1</c:f>
              <c:strCache>
                <c:ptCount val="1"/>
                <c:pt idx="0">
                  <c:v>Column2</c:v>
                </c:pt>
              </c:strCache>
            </c:strRef>
          </c:tx>
          <c:spPr>
            <a:ln w="47625">
              <a:solidFill>
                <a:srgbClr val="FF0000"/>
              </a:solidFill>
            </a:ln>
          </c:spPr>
          <c:marker>
            <c:symbol val="none"/>
          </c:marker>
          <c:cat>
            <c:numRef>
              <c:f>Sheet1!$A$2:$A$28</c:f>
              <c:numCache>
                <c:formatCode>General</c:formatCode>
                <c:ptCount val="27"/>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numCache>
            </c:numRef>
          </c:cat>
          <c:val>
            <c:numRef>
              <c:f>Sheet1!$B$2:$B$28</c:f>
              <c:numCache>
                <c:formatCode>General</c:formatCode>
                <c:ptCount val="27"/>
                <c:pt idx="0">
                  <c:v>4.7920999999999996</c:v>
                </c:pt>
                <c:pt idx="1">
                  <c:v>5.3337000000000003</c:v>
                </c:pt>
                <c:pt idx="2">
                  <c:v>5.5206</c:v>
                </c:pt>
                <c:pt idx="3">
                  <c:v>5.7794999999999996</c:v>
                </c:pt>
                <c:pt idx="4">
                  <c:v>8.6396999999999995</c:v>
                </c:pt>
                <c:pt idx="5">
                  <c:v>8.3699999999999992</c:v>
                </c:pt>
                <c:pt idx="6">
                  <c:v>8.3389000000000006</c:v>
                </c:pt>
                <c:pt idx="7">
                  <c:v>8.3193000000000001</c:v>
                </c:pt>
                <c:pt idx="8">
                  <c:v>8.3008000000000006</c:v>
                </c:pt>
                <c:pt idx="9">
                  <c:v>8.2782999999999998</c:v>
                </c:pt>
                <c:pt idx="10">
                  <c:v>8.2783999999999995</c:v>
                </c:pt>
                <c:pt idx="11">
                  <c:v>8.2769999999999992</c:v>
                </c:pt>
                <c:pt idx="12">
                  <c:v>8.2771000000000008</c:v>
                </c:pt>
                <c:pt idx="13">
                  <c:v>8.2772000000000006</c:v>
                </c:pt>
                <c:pt idx="14">
                  <c:v>8.2767999999999997</c:v>
                </c:pt>
                <c:pt idx="15">
                  <c:v>8.1936</c:v>
                </c:pt>
                <c:pt idx="16">
                  <c:v>7.9722999999999997</c:v>
                </c:pt>
                <c:pt idx="17">
                  <c:v>7.6058000000000003</c:v>
                </c:pt>
                <c:pt idx="18">
                  <c:v>6.9477000000000002</c:v>
                </c:pt>
                <c:pt idx="19">
                  <c:v>6.8307000000000002</c:v>
                </c:pt>
                <c:pt idx="20">
                  <c:v>6.7695999999999996</c:v>
                </c:pt>
                <c:pt idx="21">
                  <c:v>6.4630000000000001</c:v>
                </c:pt>
                <c:pt idx="22">
                  <c:v>6.3093000000000004</c:v>
                </c:pt>
                <c:pt idx="23">
                  <c:v>6.1478000000000002</c:v>
                </c:pt>
                <c:pt idx="24">
                  <c:v>6.1619999999999999</c:v>
                </c:pt>
                <c:pt idx="25">
                  <c:v>6.2827000000000002</c:v>
                </c:pt>
                <c:pt idx="26">
                  <c:v>6.64</c:v>
                </c:pt>
              </c:numCache>
            </c:numRef>
          </c:val>
          <c:smooth val="0"/>
          <c:extLst>
            <c:ext xmlns:c16="http://schemas.microsoft.com/office/drawing/2014/chart" uri="{C3380CC4-5D6E-409C-BE32-E72D297353CC}">
              <c16:uniqueId val="{00000000-8ECC-4277-9D70-0E7FF499FC53}"/>
            </c:ext>
          </c:extLst>
        </c:ser>
        <c:dLbls>
          <c:showLegendKey val="0"/>
          <c:showVal val="0"/>
          <c:showCatName val="0"/>
          <c:showSerName val="0"/>
          <c:showPercent val="0"/>
          <c:showBubbleSize val="0"/>
        </c:dLbls>
        <c:smooth val="0"/>
        <c:axId val="86621568"/>
        <c:axId val="86627456"/>
      </c:lineChart>
      <c:catAx>
        <c:axId val="86621568"/>
        <c:scaling>
          <c:orientation val="minMax"/>
        </c:scaling>
        <c:delete val="0"/>
        <c:axPos val="b"/>
        <c:numFmt formatCode="General" sourceLinked="1"/>
        <c:majorTickMark val="out"/>
        <c:minorTickMark val="none"/>
        <c:tickLblPos val="low"/>
        <c:spPr>
          <a:ln w="25400">
            <a:solidFill>
              <a:schemeClr val="tx1">
                <a:lumMod val="50000"/>
              </a:schemeClr>
            </a:solidFill>
            <a:prstDash val="solid"/>
          </a:ln>
        </c:spPr>
        <c:txPr>
          <a:bodyPr/>
          <a:lstStyle/>
          <a:p>
            <a:pPr>
              <a:defRPr sz="2400" b="0" i="0" baseline="0">
                <a:solidFill>
                  <a:srgbClr val="000000"/>
                </a:solidFill>
              </a:defRPr>
            </a:pPr>
            <a:endParaRPr lang="en-US"/>
          </a:p>
        </c:txPr>
        <c:crossAx val="86627456"/>
        <c:crosses val="autoZero"/>
        <c:auto val="0"/>
        <c:lblAlgn val="ctr"/>
        <c:lblOffset val="0"/>
        <c:tickLblSkip val="5"/>
        <c:tickMarkSkip val="1"/>
        <c:noMultiLvlLbl val="0"/>
      </c:catAx>
      <c:valAx>
        <c:axId val="86627456"/>
        <c:scaling>
          <c:orientation val="minMax"/>
          <c:max val="10"/>
          <c:min val="3"/>
        </c:scaling>
        <c:delete val="0"/>
        <c:axPos val="l"/>
        <c:majorGridlines>
          <c:spPr>
            <a:ln w="25400">
              <a:solidFill>
                <a:schemeClr val="tx1">
                  <a:lumMod val="50000"/>
                </a:schemeClr>
              </a:solidFill>
              <a:prstDash val="sysDot"/>
            </a:ln>
          </c:spPr>
        </c:majorGridlines>
        <c:numFmt formatCode="#,##0" sourceLinked="0"/>
        <c:majorTickMark val="out"/>
        <c:minorTickMark val="none"/>
        <c:tickLblPos val="nextTo"/>
        <c:spPr>
          <a:ln>
            <a:noFill/>
          </a:ln>
        </c:spPr>
        <c:txPr>
          <a:bodyPr/>
          <a:lstStyle/>
          <a:p>
            <a:pPr>
              <a:defRPr sz="2400" b="0" baseline="0">
                <a:solidFill>
                  <a:srgbClr val="000000"/>
                </a:solidFill>
              </a:defRPr>
            </a:pPr>
            <a:endParaRPr lang="en-US"/>
          </a:p>
        </c:txPr>
        <c:crossAx val="86621568"/>
        <c:crosses val="autoZero"/>
        <c:crossBetween val="between"/>
        <c:majorUnit val="1"/>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048716471416688E-2"/>
          <c:y val="4.2975095357544173E-2"/>
          <c:w val="0.9190651046667947"/>
          <c:h val="0.85877265826865767"/>
        </c:manualLayout>
      </c:layout>
      <c:lineChart>
        <c:grouping val="standard"/>
        <c:varyColors val="0"/>
        <c:ser>
          <c:idx val="0"/>
          <c:order val="0"/>
          <c:tx>
            <c:strRef>
              <c:f>Sheet1!$B$1</c:f>
              <c:strCache>
                <c:ptCount val="1"/>
                <c:pt idx="0">
                  <c:v>Column2</c:v>
                </c:pt>
              </c:strCache>
            </c:strRef>
          </c:tx>
          <c:spPr>
            <a:ln w="47625">
              <a:solidFill>
                <a:srgbClr val="4629F3"/>
              </a:solidFill>
            </a:ln>
          </c:spPr>
          <c:marker>
            <c:symbol val="none"/>
          </c:marker>
          <c:cat>
            <c:numRef>
              <c:f>Sheet1!$A$2:$A$28</c:f>
              <c:numCache>
                <c:formatCode>General</c:formatCode>
                <c:ptCount val="27"/>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numCache>
            </c:numRef>
          </c:cat>
          <c:val>
            <c:numRef>
              <c:f>Sheet1!$B$2:$B$28</c:f>
              <c:numCache>
                <c:formatCode>General</c:formatCode>
                <c:ptCount val="27"/>
                <c:pt idx="0">
                  <c:v>71.41</c:v>
                </c:pt>
                <c:pt idx="1">
                  <c:v>74.349999999999994</c:v>
                </c:pt>
                <c:pt idx="2">
                  <c:v>76.91</c:v>
                </c:pt>
                <c:pt idx="3">
                  <c:v>83.78</c:v>
                </c:pt>
                <c:pt idx="4">
                  <c:v>90.87</c:v>
                </c:pt>
                <c:pt idx="5">
                  <c:v>92.65</c:v>
                </c:pt>
                <c:pt idx="6">
                  <c:v>97.46</c:v>
                </c:pt>
                <c:pt idx="7">
                  <c:v>104.43</c:v>
                </c:pt>
                <c:pt idx="8">
                  <c:v>115.89</c:v>
                </c:pt>
                <c:pt idx="9">
                  <c:v>116.16</c:v>
                </c:pt>
                <c:pt idx="10">
                  <c:v>119.56</c:v>
                </c:pt>
                <c:pt idx="11">
                  <c:v>126.06</c:v>
                </c:pt>
                <c:pt idx="12">
                  <c:v>126.83</c:v>
                </c:pt>
                <c:pt idx="13">
                  <c:v>119.27</c:v>
                </c:pt>
                <c:pt idx="14">
                  <c:v>113.76</c:v>
                </c:pt>
                <c:pt idx="15">
                  <c:v>110.84</c:v>
                </c:pt>
                <c:pt idx="16">
                  <c:v>108.7</c:v>
                </c:pt>
                <c:pt idx="17">
                  <c:v>103.57</c:v>
                </c:pt>
                <c:pt idx="18">
                  <c:v>99.88</c:v>
                </c:pt>
                <c:pt idx="19">
                  <c:v>105.66</c:v>
                </c:pt>
                <c:pt idx="20">
                  <c:v>101.85</c:v>
                </c:pt>
                <c:pt idx="21">
                  <c:v>97.18</c:v>
                </c:pt>
                <c:pt idx="22">
                  <c:v>99.86</c:v>
                </c:pt>
                <c:pt idx="23">
                  <c:v>101</c:v>
                </c:pt>
                <c:pt idx="24">
                  <c:v>104.14</c:v>
                </c:pt>
                <c:pt idx="25">
                  <c:v>117.21</c:v>
                </c:pt>
                <c:pt idx="26">
                  <c:v>122.7</c:v>
                </c:pt>
              </c:numCache>
            </c:numRef>
          </c:val>
          <c:smooth val="0"/>
          <c:extLst>
            <c:ext xmlns:c16="http://schemas.microsoft.com/office/drawing/2014/chart" uri="{C3380CC4-5D6E-409C-BE32-E72D297353CC}">
              <c16:uniqueId val="{00000000-80C9-4C1E-9D18-1DE77EA4B152}"/>
            </c:ext>
          </c:extLst>
        </c:ser>
        <c:dLbls>
          <c:showLegendKey val="0"/>
          <c:showVal val="0"/>
          <c:showCatName val="0"/>
          <c:showSerName val="0"/>
          <c:showPercent val="0"/>
          <c:showBubbleSize val="0"/>
        </c:dLbls>
        <c:smooth val="0"/>
        <c:axId val="86684416"/>
        <c:axId val="86686336"/>
      </c:lineChart>
      <c:catAx>
        <c:axId val="86684416"/>
        <c:scaling>
          <c:orientation val="minMax"/>
        </c:scaling>
        <c:delete val="0"/>
        <c:axPos val="b"/>
        <c:numFmt formatCode="General" sourceLinked="1"/>
        <c:majorTickMark val="out"/>
        <c:minorTickMark val="none"/>
        <c:tickLblPos val="low"/>
        <c:spPr>
          <a:ln w="25400">
            <a:solidFill>
              <a:schemeClr val="tx1">
                <a:lumMod val="50000"/>
              </a:schemeClr>
            </a:solidFill>
            <a:prstDash val="solid"/>
          </a:ln>
        </c:spPr>
        <c:txPr>
          <a:bodyPr/>
          <a:lstStyle/>
          <a:p>
            <a:pPr>
              <a:defRPr sz="2400" b="0" i="0" baseline="0">
                <a:solidFill>
                  <a:srgbClr val="000000"/>
                </a:solidFill>
              </a:defRPr>
            </a:pPr>
            <a:endParaRPr lang="en-US"/>
          </a:p>
        </c:txPr>
        <c:crossAx val="86686336"/>
        <c:crosses val="autoZero"/>
        <c:auto val="0"/>
        <c:lblAlgn val="ctr"/>
        <c:lblOffset val="0"/>
        <c:tickLblSkip val="5"/>
        <c:tickMarkSkip val="1"/>
        <c:noMultiLvlLbl val="0"/>
      </c:catAx>
      <c:valAx>
        <c:axId val="86686336"/>
        <c:scaling>
          <c:orientation val="minMax"/>
          <c:min val="60"/>
        </c:scaling>
        <c:delete val="0"/>
        <c:axPos val="l"/>
        <c:majorGridlines>
          <c:spPr>
            <a:ln w="25400">
              <a:solidFill>
                <a:schemeClr val="tx1">
                  <a:lumMod val="50000"/>
                </a:schemeClr>
              </a:solidFill>
              <a:prstDash val="sysDot"/>
            </a:ln>
          </c:spPr>
        </c:majorGridlines>
        <c:numFmt formatCode="#,##0" sourceLinked="0"/>
        <c:majorTickMark val="out"/>
        <c:minorTickMark val="none"/>
        <c:tickLblPos val="nextTo"/>
        <c:spPr>
          <a:ln>
            <a:noFill/>
          </a:ln>
        </c:spPr>
        <c:txPr>
          <a:bodyPr/>
          <a:lstStyle/>
          <a:p>
            <a:pPr>
              <a:defRPr sz="2400" b="0" baseline="0">
                <a:solidFill>
                  <a:srgbClr val="000000"/>
                </a:solidFill>
              </a:defRPr>
            </a:pPr>
            <a:endParaRPr lang="en-US"/>
          </a:p>
        </c:txPr>
        <c:crossAx val="86684416"/>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048716471416688E-2"/>
          <c:y val="3.3544723440854282E-2"/>
          <c:w val="0.82137057101583055"/>
          <c:h val="0.88150581216066171"/>
        </c:manualLayout>
      </c:layout>
      <c:lineChart>
        <c:grouping val="standard"/>
        <c:varyColors val="0"/>
        <c:ser>
          <c:idx val="0"/>
          <c:order val="0"/>
          <c:tx>
            <c:strRef>
              <c:f>Sheet1!$B$1</c:f>
              <c:strCache>
                <c:ptCount val="1"/>
                <c:pt idx="0">
                  <c:v>Column2</c:v>
                </c:pt>
              </c:strCache>
            </c:strRef>
          </c:tx>
          <c:spPr>
            <a:ln w="50800">
              <a:solidFill>
                <a:srgbClr val="FF0000"/>
              </a:solidFill>
            </a:ln>
          </c:spPr>
          <c:marker>
            <c:symbol val="none"/>
          </c:marker>
          <c:cat>
            <c:strRef>
              <c:f>Sheet1!$A$2:$A$48</c:f>
              <c:strCache>
                <c:ptCount val="37"/>
                <c:pt idx="0">
                  <c:v>Jan-13</c:v>
                </c:pt>
                <c:pt idx="1">
                  <c:v>2013M02</c:v>
                </c:pt>
                <c:pt idx="2">
                  <c:v>2013M03</c:v>
                </c:pt>
                <c:pt idx="3">
                  <c:v>2013M04</c:v>
                </c:pt>
                <c:pt idx="4">
                  <c:v>2013M05</c:v>
                </c:pt>
                <c:pt idx="5">
                  <c:v>2013M06</c:v>
                </c:pt>
                <c:pt idx="6">
                  <c:v>2013M07</c:v>
                </c:pt>
                <c:pt idx="7">
                  <c:v>2013M08</c:v>
                </c:pt>
                <c:pt idx="8">
                  <c:v>2013M09</c:v>
                </c:pt>
                <c:pt idx="9">
                  <c:v>2013M10</c:v>
                </c:pt>
                <c:pt idx="10">
                  <c:v>2013M11</c:v>
                </c:pt>
                <c:pt idx="11">
                  <c:v>2013M12</c:v>
                </c:pt>
                <c:pt idx="12">
                  <c:v>Jan-14</c:v>
                </c:pt>
                <c:pt idx="13">
                  <c:v>2014M02</c:v>
                </c:pt>
                <c:pt idx="14">
                  <c:v>2014M03</c:v>
                </c:pt>
                <c:pt idx="15">
                  <c:v>2014M04</c:v>
                </c:pt>
                <c:pt idx="16">
                  <c:v>2014M05</c:v>
                </c:pt>
                <c:pt idx="17">
                  <c:v>2014M06</c:v>
                </c:pt>
                <c:pt idx="18">
                  <c:v>2014M07</c:v>
                </c:pt>
                <c:pt idx="19">
                  <c:v>2014M08</c:v>
                </c:pt>
                <c:pt idx="20">
                  <c:v>2014M09</c:v>
                </c:pt>
                <c:pt idx="21">
                  <c:v>2014M10</c:v>
                </c:pt>
                <c:pt idx="22">
                  <c:v>2014M11</c:v>
                </c:pt>
                <c:pt idx="23">
                  <c:v>2014M12</c:v>
                </c:pt>
                <c:pt idx="24">
                  <c:v>Jan-15</c:v>
                </c:pt>
                <c:pt idx="25">
                  <c:v>2015M02</c:v>
                </c:pt>
                <c:pt idx="26">
                  <c:v>2015M03</c:v>
                </c:pt>
                <c:pt idx="27">
                  <c:v>2015M04</c:v>
                </c:pt>
                <c:pt idx="36">
                  <c:v>Jan-16</c:v>
                </c:pt>
              </c:strCache>
            </c:strRef>
          </c:cat>
          <c:val>
            <c:numRef>
              <c:f>Sheet1!$B$2:$B$48</c:f>
              <c:numCache>
                <c:formatCode>General</c:formatCode>
                <c:ptCount val="47"/>
                <c:pt idx="0">
                  <c:v>2.4</c:v>
                </c:pt>
                <c:pt idx="1">
                  <c:v>2.2999999999999998</c:v>
                </c:pt>
                <c:pt idx="2">
                  <c:v>2.2000000000000002</c:v>
                </c:pt>
                <c:pt idx="3">
                  <c:v>2.2000000000000002</c:v>
                </c:pt>
                <c:pt idx="4">
                  <c:v>2.2000000000000002</c:v>
                </c:pt>
                <c:pt idx="5">
                  <c:v>2.1</c:v>
                </c:pt>
                <c:pt idx="6">
                  <c:v>2.2999999999999998</c:v>
                </c:pt>
                <c:pt idx="7">
                  <c:v>2.2999999999999998</c:v>
                </c:pt>
                <c:pt idx="8">
                  <c:v>2.4</c:v>
                </c:pt>
                <c:pt idx="9">
                  <c:v>2.2000000000000002</c:v>
                </c:pt>
                <c:pt idx="10">
                  <c:v>2</c:v>
                </c:pt>
                <c:pt idx="11">
                  <c:v>2.2000000000000002</c:v>
                </c:pt>
                <c:pt idx="12">
                  <c:v>2.2999999999999998</c:v>
                </c:pt>
                <c:pt idx="13">
                  <c:v>2.5</c:v>
                </c:pt>
                <c:pt idx="14">
                  <c:v>2.4</c:v>
                </c:pt>
                <c:pt idx="15">
                  <c:v>2.2999999999999998</c:v>
                </c:pt>
                <c:pt idx="16">
                  <c:v>2.2999999999999998</c:v>
                </c:pt>
                <c:pt idx="17">
                  <c:v>2.2999999999999998</c:v>
                </c:pt>
                <c:pt idx="18">
                  <c:v>2.4</c:v>
                </c:pt>
                <c:pt idx="19">
                  <c:v>2.4</c:v>
                </c:pt>
                <c:pt idx="20">
                  <c:v>2.6</c:v>
                </c:pt>
                <c:pt idx="21">
                  <c:v>2.8</c:v>
                </c:pt>
                <c:pt idx="22">
                  <c:v>2.9</c:v>
                </c:pt>
                <c:pt idx="23">
                  <c:v>2.9</c:v>
                </c:pt>
                <c:pt idx="24">
                  <c:v>3</c:v>
                </c:pt>
                <c:pt idx="25">
                  <c:v>3</c:v>
                </c:pt>
                <c:pt idx="26">
                  <c:v>3.2</c:v>
                </c:pt>
                <c:pt idx="27">
                  <c:v>3.3</c:v>
                </c:pt>
                <c:pt idx="28">
                  <c:v>3.3</c:v>
                </c:pt>
                <c:pt idx="29">
                  <c:v>3.2</c:v>
                </c:pt>
                <c:pt idx="30">
                  <c:v>3.1</c:v>
                </c:pt>
                <c:pt idx="31">
                  <c:v>3.1</c:v>
                </c:pt>
                <c:pt idx="32">
                  <c:v>3</c:v>
                </c:pt>
                <c:pt idx="33">
                  <c:v>2.9</c:v>
                </c:pt>
                <c:pt idx="34">
                  <c:v>3.1</c:v>
                </c:pt>
                <c:pt idx="35">
                  <c:v>3.1</c:v>
                </c:pt>
                <c:pt idx="36">
                  <c:v>3.1</c:v>
                </c:pt>
                <c:pt idx="37">
                  <c:v>3.2</c:v>
                </c:pt>
                <c:pt idx="38">
                  <c:v>3.2</c:v>
                </c:pt>
                <c:pt idx="39">
                  <c:v>3.4</c:v>
                </c:pt>
                <c:pt idx="40">
                  <c:v>3.5</c:v>
                </c:pt>
                <c:pt idx="41">
                  <c:v>3.6</c:v>
                </c:pt>
                <c:pt idx="42">
                  <c:v>3.4</c:v>
                </c:pt>
                <c:pt idx="43">
                  <c:v>3.3</c:v>
                </c:pt>
                <c:pt idx="44">
                  <c:v>3.6</c:v>
                </c:pt>
                <c:pt idx="45">
                  <c:v>3.9</c:v>
                </c:pt>
                <c:pt idx="46">
                  <c:v>3.9</c:v>
                </c:pt>
              </c:numCache>
            </c:numRef>
          </c:val>
          <c:smooth val="0"/>
          <c:extLst>
            <c:ext xmlns:c16="http://schemas.microsoft.com/office/drawing/2014/chart" uri="{C3380CC4-5D6E-409C-BE32-E72D297353CC}">
              <c16:uniqueId val="{00000000-F368-46E3-B83B-96B5FC246576}"/>
            </c:ext>
          </c:extLst>
        </c:ser>
        <c:dLbls>
          <c:showLegendKey val="0"/>
          <c:showVal val="0"/>
          <c:showCatName val="0"/>
          <c:showSerName val="0"/>
          <c:showPercent val="0"/>
          <c:showBubbleSize val="0"/>
        </c:dLbls>
        <c:smooth val="0"/>
        <c:axId val="86553344"/>
        <c:axId val="86554880"/>
      </c:lineChart>
      <c:catAx>
        <c:axId val="86553344"/>
        <c:scaling>
          <c:orientation val="minMax"/>
        </c:scaling>
        <c:delete val="0"/>
        <c:axPos val="b"/>
        <c:numFmt formatCode="General" sourceLinked="0"/>
        <c:majorTickMark val="out"/>
        <c:minorTickMark val="none"/>
        <c:tickLblPos val="low"/>
        <c:spPr>
          <a:ln w="25400">
            <a:solidFill>
              <a:srgbClr val="000000"/>
            </a:solidFill>
          </a:ln>
        </c:spPr>
        <c:txPr>
          <a:bodyPr/>
          <a:lstStyle/>
          <a:p>
            <a:pPr>
              <a:defRPr sz="2000" b="0" i="0" baseline="0">
                <a:solidFill>
                  <a:srgbClr val="000000"/>
                </a:solidFill>
              </a:defRPr>
            </a:pPr>
            <a:endParaRPr lang="en-US"/>
          </a:p>
        </c:txPr>
        <c:crossAx val="86554880"/>
        <c:crosses val="autoZero"/>
        <c:auto val="0"/>
        <c:lblAlgn val="ctr"/>
        <c:lblOffset val="0"/>
        <c:tickLblSkip val="12"/>
        <c:tickMarkSkip val="1"/>
        <c:noMultiLvlLbl val="0"/>
      </c:catAx>
      <c:valAx>
        <c:axId val="86554880"/>
        <c:scaling>
          <c:orientation val="minMax"/>
          <c:min val="1.5"/>
        </c:scaling>
        <c:delete val="0"/>
        <c:axPos val="l"/>
        <c:majorGridlines>
          <c:spPr>
            <a:ln w="25400">
              <a:solidFill>
                <a:srgbClr val="424143"/>
              </a:solidFill>
              <a:prstDash val="sysDot"/>
            </a:ln>
          </c:spPr>
        </c:majorGridlines>
        <c:numFmt formatCode="#,##0.0" sourceLinked="0"/>
        <c:majorTickMark val="out"/>
        <c:minorTickMark val="none"/>
        <c:tickLblPos val="nextTo"/>
        <c:spPr>
          <a:ln>
            <a:noFill/>
          </a:ln>
        </c:spPr>
        <c:txPr>
          <a:bodyPr/>
          <a:lstStyle/>
          <a:p>
            <a:pPr algn="ctr">
              <a:defRPr lang="en-US" sz="2400" b="0" i="0" u="none" strike="noStrike" kern="1200" baseline="0">
                <a:solidFill>
                  <a:srgbClr val="000000"/>
                </a:solidFill>
                <a:latin typeface="+mn-lt"/>
                <a:ea typeface="+mn-ea"/>
                <a:cs typeface="+mn-cs"/>
              </a:defRPr>
            </a:pPr>
            <a:endParaRPr lang="en-US"/>
          </a:p>
        </c:txPr>
        <c:crossAx val="86553344"/>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130081300813022E-2"/>
          <c:y val="3.6163189798055224E-2"/>
          <c:w val="0.8563271940773296"/>
          <c:h val="0.88044580951497398"/>
        </c:manualLayout>
      </c:layout>
      <c:lineChart>
        <c:grouping val="standard"/>
        <c:varyColors val="0"/>
        <c:ser>
          <c:idx val="2"/>
          <c:order val="0"/>
          <c:tx>
            <c:strRef>
              <c:f>Sheet1!$B$1</c:f>
              <c:strCache>
                <c:ptCount val="1"/>
                <c:pt idx="0">
                  <c:v>Column2</c:v>
                </c:pt>
              </c:strCache>
            </c:strRef>
          </c:tx>
          <c:spPr>
            <a:ln w="50800">
              <a:solidFill>
                <a:srgbClr val="FF0000"/>
              </a:solidFill>
              <a:prstDash val="solid"/>
            </a:ln>
          </c:spPr>
          <c:marker>
            <c:symbol val="none"/>
          </c:marker>
          <c:cat>
            <c:strRef>
              <c:f>Sheet1!$A$2:$A$49</c:f>
              <c:strCache>
                <c:ptCount val="37"/>
                <c:pt idx="0">
                  <c:v>Jan-13</c:v>
                </c:pt>
                <c:pt idx="1">
                  <c:v>2013M02</c:v>
                </c:pt>
                <c:pt idx="2">
                  <c:v>2013M03</c:v>
                </c:pt>
                <c:pt idx="3">
                  <c:v>2013M04</c:v>
                </c:pt>
                <c:pt idx="4">
                  <c:v>2013M05</c:v>
                </c:pt>
                <c:pt idx="5">
                  <c:v>2013M06</c:v>
                </c:pt>
                <c:pt idx="6">
                  <c:v>2013M07</c:v>
                </c:pt>
                <c:pt idx="7">
                  <c:v>2013M08</c:v>
                </c:pt>
                <c:pt idx="8">
                  <c:v>2013M09</c:v>
                </c:pt>
                <c:pt idx="9">
                  <c:v>2013M10</c:v>
                </c:pt>
                <c:pt idx="10">
                  <c:v>2013M11</c:v>
                </c:pt>
                <c:pt idx="11">
                  <c:v>2013M12</c:v>
                </c:pt>
                <c:pt idx="12">
                  <c:v>Jan-14</c:v>
                </c:pt>
                <c:pt idx="13">
                  <c:v>2014M02</c:v>
                </c:pt>
                <c:pt idx="14">
                  <c:v>2014M03</c:v>
                </c:pt>
                <c:pt idx="15">
                  <c:v>2014M04</c:v>
                </c:pt>
                <c:pt idx="16">
                  <c:v>2014M05</c:v>
                </c:pt>
                <c:pt idx="17">
                  <c:v>2014M06</c:v>
                </c:pt>
                <c:pt idx="18">
                  <c:v>2014M07</c:v>
                </c:pt>
                <c:pt idx="19">
                  <c:v>2014M08</c:v>
                </c:pt>
                <c:pt idx="20">
                  <c:v>2014M09</c:v>
                </c:pt>
                <c:pt idx="21">
                  <c:v>2014M10</c:v>
                </c:pt>
                <c:pt idx="22">
                  <c:v>2014M11</c:v>
                </c:pt>
                <c:pt idx="23">
                  <c:v>2014M12</c:v>
                </c:pt>
                <c:pt idx="24">
                  <c:v>Jan-15</c:v>
                </c:pt>
                <c:pt idx="25">
                  <c:v>2015M02</c:v>
                </c:pt>
                <c:pt idx="26">
                  <c:v>2015M03</c:v>
                </c:pt>
                <c:pt idx="27">
                  <c:v>2015M04</c:v>
                </c:pt>
                <c:pt idx="36">
                  <c:v>Jan-16</c:v>
                </c:pt>
              </c:strCache>
            </c:strRef>
          </c:cat>
          <c:val>
            <c:numRef>
              <c:f>Sheet1!$B$2:$B$49</c:f>
              <c:numCache>
                <c:formatCode>General</c:formatCode>
                <c:ptCount val="48"/>
                <c:pt idx="0">
                  <c:v>8</c:v>
                </c:pt>
                <c:pt idx="1">
                  <c:v>7.7</c:v>
                </c:pt>
                <c:pt idx="2">
                  <c:v>7.5</c:v>
                </c:pt>
                <c:pt idx="3">
                  <c:v>7.6</c:v>
                </c:pt>
                <c:pt idx="4">
                  <c:v>7.5</c:v>
                </c:pt>
                <c:pt idx="5">
                  <c:v>7.5</c:v>
                </c:pt>
                <c:pt idx="6">
                  <c:v>7.3</c:v>
                </c:pt>
                <c:pt idx="7">
                  <c:v>7.3</c:v>
                </c:pt>
                <c:pt idx="8">
                  <c:v>7.3</c:v>
                </c:pt>
                <c:pt idx="9">
                  <c:v>7.2</c:v>
                </c:pt>
                <c:pt idx="10">
                  <c:v>6.9</c:v>
                </c:pt>
                <c:pt idx="11">
                  <c:v>6.7</c:v>
                </c:pt>
                <c:pt idx="12">
                  <c:v>6.6</c:v>
                </c:pt>
                <c:pt idx="13">
                  <c:v>6.7</c:v>
                </c:pt>
                <c:pt idx="14">
                  <c:v>6.7</c:v>
                </c:pt>
                <c:pt idx="15">
                  <c:v>6.2</c:v>
                </c:pt>
                <c:pt idx="16">
                  <c:v>6.2</c:v>
                </c:pt>
                <c:pt idx="17">
                  <c:v>6.1</c:v>
                </c:pt>
                <c:pt idx="18">
                  <c:v>6.2</c:v>
                </c:pt>
                <c:pt idx="19">
                  <c:v>6.2</c:v>
                </c:pt>
                <c:pt idx="20">
                  <c:v>6</c:v>
                </c:pt>
                <c:pt idx="21">
                  <c:v>5.7</c:v>
                </c:pt>
                <c:pt idx="22">
                  <c:v>5.8</c:v>
                </c:pt>
                <c:pt idx="23">
                  <c:v>5.6</c:v>
                </c:pt>
                <c:pt idx="24">
                  <c:v>5.7</c:v>
                </c:pt>
                <c:pt idx="25">
                  <c:v>5.5</c:v>
                </c:pt>
                <c:pt idx="26">
                  <c:v>5.5</c:v>
                </c:pt>
                <c:pt idx="27">
                  <c:v>5.4</c:v>
                </c:pt>
                <c:pt idx="28">
                  <c:v>5.5</c:v>
                </c:pt>
                <c:pt idx="29">
                  <c:v>5.3</c:v>
                </c:pt>
                <c:pt idx="30">
                  <c:v>5.3</c:v>
                </c:pt>
                <c:pt idx="31">
                  <c:v>5.0999999999999996</c:v>
                </c:pt>
                <c:pt idx="32" formatCode="0.0000">
                  <c:v>5.0999999999999996</c:v>
                </c:pt>
                <c:pt idx="33" formatCode="0.0000">
                  <c:v>5</c:v>
                </c:pt>
                <c:pt idx="34" formatCode="0.0000">
                  <c:v>5</c:v>
                </c:pt>
                <c:pt idx="35" formatCode="0.0000">
                  <c:v>5</c:v>
                </c:pt>
                <c:pt idx="36" formatCode="0.0000">
                  <c:v>4.9000000000000004</c:v>
                </c:pt>
                <c:pt idx="37" formatCode="0.0000">
                  <c:v>4.9000000000000004</c:v>
                </c:pt>
                <c:pt idx="38" formatCode="0.0000">
                  <c:v>5</c:v>
                </c:pt>
                <c:pt idx="39" formatCode="0.0000">
                  <c:v>5</c:v>
                </c:pt>
                <c:pt idx="40" formatCode="0.0000">
                  <c:v>4.7</c:v>
                </c:pt>
                <c:pt idx="41" formatCode="0.0000">
                  <c:v>4.9000000000000004</c:v>
                </c:pt>
                <c:pt idx="42" formatCode="0.0000">
                  <c:v>4.9000000000000004</c:v>
                </c:pt>
                <c:pt idx="43" formatCode="0.0000">
                  <c:v>4.9000000000000004</c:v>
                </c:pt>
                <c:pt idx="44" formatCode="0.0000">
                  <c:v>4.9000000000000004</c:v>
                </c:pt>
                <c:pt idx="45" formatCode="0.0000">
                  <c:v>4.8</c:v>
                </c:pt>
                <c:pt idx="46" formatCode="0.0000">
                  <c:v>4.5999999999999996</c:v>
                </c:pt>
                <c:pt idx="47" formatCode="0.0000">
                  <c:v>4.7</c:v>
                </c:pt>
              </c:numCache>
            </c:numRef>
          </c:val>
          <c:smooth val="1"/>
          <c:extLst>
            <c:ext xmlns:c16="http://schemas.microsoft.com/office/drawing/2014/chart" uri="{C3380CC4-5D6E-409C-BE32-E72D297353CC}">
              <c16:uniqueId val="{00000000-84F0-4277-86DE-718E04E6E103}"/>
            </c:ext>
          </c:extLst>
        </c:ser>
        <c:dLbls>
          <c:showLegendKey val="0"/>
          <c:showVal val="0"/>
          <c:showCatName val="0"/>
          <c:showSerName val="0"/>
          <c:showPercent val="0"/>
          <c:showBubbleSize val="0"/>
        </c:dLbls>
        <c:smooth val="0"/>
        <c:axId val="86567168"/>
        <c:axId val="86573056"/>
      </c:lineChart>
      <c:catAx>
        <c:axId val="86567168"/>
        <c:scaling>
          <c:orientation val="minMax"/>
        </c:scaling>
        <c:delete val="0"/>
        <c:axPos val="b"/>
        <c:numFmt formatCode="General" sourceLinked="1"/>
        <c:majorTickMark val="out"/>
        <c:minorTickMark val="none"/>
        <c:tickLblPos val="low"/>
        <c:spPr>
          <a:ln w="25400">
            <a:solidFill>
              <a:srgbClr val="000000"/>
            </a:solidFill>
          </a:ln>
        </c:spPr>
        <c:txPr>
          <a:bodyPr anchor="t" anchorCtr="0"/>
          <a:lstStyle/>
          <a:p>
            <a:pPr>
              <a:defRPr sz="2000" b="0" i="0" baseline="0">
                <a:solidFill>
                  <a:srgbClr val="000000"/>
                </a:solidFill>
              </a:defRPr>
            </a:pPr>
            <a:endParaRPr lang="en-US"/>
          </a:p>
        </c:txPr>
        <c:crossAx val="86573056"/>
        <c:crosses val="autoZero"/>
        <c:auto val="0"/>
        <c:lblAlgn val="l"/>
        <c:lblOffset val="0"/>
        <c:tickLblSkip val="12"/>
        <c:tickMarkSkip val="1"/>
        <c:noMultiLvlLbl val="0"/>
      </c:catAx>
      <c:valAx>
        <c:axId val="86573056"/>
        <c:scaling>
          <c:orientation val="minMax"/>
          <c:min val="4"/>
        </c:scaling>
        <c:delete val="0"/>
        <c:axPos val="l"/>
        <c:majorGridlines>
          <c:spPr>
            <a:ln w="25400">
              <a:solidFill>
                <a:srgbClr val="424143"/>
              </a:solidFill>
              <a:prstDash val="sysDot"/>
            </a:ln>
          </c:spPr>
        </c:majorGridlines>
        <c:numFmt formatCode="#,##0" sourceLinked="0"/>
        <c:majorTickMark val="out"/>
        <c:minorTickMark val="none"/>
        <c:tickLblPos val="nextTo"/>
        <c:spPr>
          <a:ln>
            <a:noFill/>
          </a:ln>
        </c:spPr>
        <c:txPr>
          <a:bodyPr/>
          <a:lstStyle/>
          <a:p>
            <a:pPr>
              <a:defRPr sz="2400" b="0" baseline="0">
                <a:solidFill>
                  <a:srgbClr val="000000"/>
                </a:solidFill>
              </a:defRPr>
            </a:pPr>
            <a:endParaRPr lang="en-US"/>
          </a:p>
        </c:txPr>
        <c:crossAx val="86567168"/>
        <c:crossesAt val="1"/>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485033220159708E-2"/>
          <c:y val="3.7750993469097716E-2"/>
          <c:w val="0.7353215268113269"/>
          <c:h val="0.86960814031573153"/>
        </c:manualLayout>
      </c:layout>
      <c:lineChart>
        <c:grouping val="standard"/>
        <c:varyColors val="0"/>
        <c:ser>
          <c:idx val="0"/>
          <c:order val="0"/>
          <c:tx>
            <c:strRef>
              <c:f>Sheet1!$B$1</c:f>
              <c:strCache>
                <c:ptCount val="1"/>
                <c:pt idx="0">
                  <c:v>10-y Bond</c:v>
                </c:pt>
              </c:strCache>
            </c:strRef>
          </c:tx>
          <c:spPr>
            <a:ln w="50800">
              <a:solidFill>
                <a:srgbClr val="3208E6"/>
              </a:solidFill>
            </a:ln>
          </c:spPr>
          <c:marker>
            <c:symbol val="none"/>
          </c:marker>
          <c:cat>
            <c:numRef>
              <c:f>Sheet1!$A$2:$A$50</c:f>
              <c:numCache>
                <c:formatCode>mmm\-yy</c:formatCode>
                <c:ptCount val="49"/>
                <c:pt idx="0">
                  <c:v>41609</c:v>
                </c:pt>
                <c:pt idx="1">
                  <c:v>41640</c:v>
                </c:pt>
                <c:pt idx="2">
                  <c:v>41671</c:v>
                </c:pt>
                <c:pt idx="3">
                  <c:v>41699</c:v>
                </c:pt>
                <c:pt idx="4">
                  <c:v>41730</c:v>
                </c:pt>
                <c:pt idx="5">
                  <c:v>41760</c:v>
                </c:pt>
                <c:pt idx="6">
                  <c:v>41791</c:v>
                </c:pt>
                <c:pt idx="7">
                  <c:v>41821</c:v>
                </c:pt>
                <c:pt idx="8">
                  <c:v>41852</c:v>
                </c:pt>
                <c:pt idx="9">
                  <c:v>41883</c:v>
                </c:pt>
                <c:pt idx="10">
                  <c:v>41913</c:v>
                </c:pt>
                <c:pt idx="11">
                  <c:v>41944</c:v>
                </c:pt>
                <c:pt idx="12">
                  <c:v>41974</c:v>
                </c:pt>
                <c:pt idx="13">
                  <c:v>42005</c:v>
                </c:pt>
                <c:pt idx="14">
                  <c:v>42036</c:v>
                </c:pt>
                <c:pt idx="15">
                  <c:v>42064</c:v>
                </c:pt>
                <c:pt idx="16">
                  <c:v>42095</c:v>
                </c:pt>
                <c:pt idx="17">
                  <c:v>42125</c:v>
                </c:pt>
                <c:pt idx="18">
                  <c:v>42156</c:v>
                </c:pt>
                <c:pt idx="24">
                  <c:v>42353</c:v>
                </c:pt>
                <c:pt idx="30">
                  <c:v>42537</c:v>
                </c:pt>
                <c:pt idx="36">
                  <c:v>42720</c:v>
                </c:pt>
                <c:pt idx="42">
                  <c:v>42903</c:v>
                </c:pt>
                <c:pt idx="48">
                  <c:v>43086</c:v>
                </c:pt>
              </c:numCache>
            </c:numRef>
          </c:cat>
          <c:val>
            <c:numRef>
              <c:f>Sheet1!$B$2:$B$50</c:f>
              <c:numCache>
                <c:formatCode>0.00</c:formatCode>
                <c:ptCount val="49"/>
                <c:pt idx="0">
                  <c:v>2.9</c:v>
                </c:pt>
                <c:pt idx="1">
                  <c:v>2.86</c:v>
                </c:pt>
                <c:pt idx="2">
                  <c:v>2.71</c:v>
                </c:pt>
                <c:pt idx="3">
                  <c:v>2.72</c:v>
                </c:pt>
                <c:pt idx="4">
                  <c:v>2.71</c:v>
                </c:pt>
                <c:pt idx="5">
                  <c:v>2.56</c:v>
                </c:pt>
                <c:pt idx="6">
                  <c:v>2.6</c:v>
                </c:pt>
                <c:pt idx="7">
                  <c:v>2.54</c:v>
                </c:pt>
                <c:pt idx="8">
                  <c:v>2.42</c:v>
                </c:pt>
                <c:pt idx="9">
                  <c:v>2.5299999999999998</c:v>
                </c:pt>
                <c:pt idx="10">
                  <c:v>2.2999999999999998</c:v>
                </c:pt>
                <c:pt idx="11">
                  <c:v>2.33</c:v>
                </c:pt>
                <c:pt idx="12">
                  <c:v>2.21</c:v>
                </c:pt>
                <c:pt idx="13">
                  <c:v>1.88</c:v>
                </c:pt>
                <c:pt idx="14">
                  <c:v>1.98</c:v>
                </c:pt>
                <c:pt idx="15">
                  <c:v>2.04</c:v>
                </c:pt>
                <c:pt idx="16">
                  <c:v>1.94</c:v>
                </c:pt>
                <c:pt idx="17">
                  <c:v>2.2000000000000002</c:v>
                </c:pt>
                <c:pt idx="18">
                  <c:v>2.36</c:v>
                </c:pt>
                <c:pt idx="19">
                  <c:v>2.3199999999999998</c:v>
                </c:pt>
                <c:pt idx="20">
                  <c:v>2.17</c:v>
                </c:pt>
                <c:pt idx="21">
                  <c:v>2.17</c:v>
                </c:pt>
                <c:pt idx="22">
                  <c:v>2.0699999999999998</c:v>
                </c:pt>
                <c:pt idx="23">
                  <c:v>2.2599999999999998</c:v>
                </c:pt>
                <c:pt idx="24">
                  <c:v>2.2400000000000002</c:v>
                </c:pt>
                <c:pt idx="25" formatCode="General">
                  <c:v>2.09</c:v>
                </c:pt>
                <c:pt idx="26" formatCode="General">
                  <c:v>1.78</c:v>
                </c:pt>
                <c:pt idx="27" formatCode="General">
                  <c:v>1.89</c:v>
                </c:pt>
                <c:pt idx="28" formatCode="General">
                  <c:v>1.81</c:v>
                </c:pt>
                <c:pt idx="29" formatCode="General">
                  <c:v>1.81</c:v>
                </c:pt>
                <c:pt idx="30" formatCode="General">
                  <c:v>1.64</c:v>
                </c:pt>
                <c:pt idx="31" formatCode="General">
                  <c:v>1.5</c:v>
                </c:pt>
                <c:pt idx="32" formatCode="General">
                  <c:v>1.56</c:v>
                </c:pt>
                <c:pt idx="33" formatCode="General">
                  <c:v>1.63</c:v>
                </c:pt>
                <c:pt idx="34" formatCode="General">
                  <c:v>1.76</c:v>
                </c:pt>
                <c:pt idx="35" formatCode="General">
                  <c:v>2.14</c:v>
                </c:pt>
                <c:pt idx="36" formatCode="General">
                  <c:v>2.4900000000000002</c:v>
                </c:pt>
              </c:numCache>
            </c:numRef>
          </c:val>
          <c:smooth val="0"/>
          <c:extLst>
            <c:ext xmlns:c16="http://schemas.microsoft.com/office/drawing/2014/chart" uri="{C3380CC4-5D6E-409C-BE32-E72D297353CC}">
              <c16:uniqueId val="{00000000-396C-4FF5-8FFA-2D05D72CA701}"/>
            </c:ext>
          </c:extLst>
        </c:ser>
        <c:ser>
          <c:idx val="1"/>
          <c:order val="1"/>
          <c:tx>
            <c:strRef>
              <c:f>Sheet1!$C$1</c:f>
              <c:strCache>
                <c:ptCount val="1"/>
                <c:pt idx="0">
                  <c:v>10-y Bond F</c:v>
                </c:pt>
              </c:strCache>
            </c:strRef>
          </c:tx>
          <c:spPr>
            <a:ln w="50800">
              <a:solidFill>
                <a:srgbClr val="3208E6"/>
              </a:solidFill>
            </a:ln>
          </c:spPr>
          <c:marker>
            <c:symbol val="circle"/>
            <c:size val="12"/>
            <c:spPr>
              <a:solidFill>
                <a:srgbClr val="3208E6"/>
              </a:solidFill>
              <a:ln>
                <a:solidFill>
                  <a:srgbClr val="000000"/>
                </a:solidFill>
              </a:ln>
            </c:spPr>
          </c:marker>
          <c:cat>
            <c:numRef>
              <c:f>Sheet1!$A$2:$A$50</c:f>
              <c:numCache>
                <c:formatCode>mmm\-yy</c:formatCode>
                <c:ptCount val="49"/>
                <c:pt idx="0">
                  <c:v>41609</c:v>
                </c:pt>
                <c:pt idx="1">
                  <c:v>41640</c:v>
                </c:pt>
                <c:pt idx="2">
                  <c:v>41671</c:v>
                </c:pt>
                <c:pt idx="3">
                  <c:v>41699</c:v>
                </c:pt>
                <c:pt idx="4">
                  <c:v>41730</c:v>
                </c:pt>
                <c:pt idx="5">
                  <c:v>41760</c:v>
                </c:pt>
                <c:pt idx="6">
                  <c:v>41791</c:v>
                </c:pt>
                <c:pt idx="7">
                  <c:v>41821</c:v>
                </c:pt>
                <c:pt idx="8">
                  <c:v>41852</c:v>
                </c:pt>
                <c:pt idx="9">
                  <c:v>41883</c:v>
                </c:pt>
                <c:pt idx="10">
                  <c:v>41913</c:v>
                </c:pt>
                <c:pt idx="11">
                  <c:v>41944</c:v>
                </c:pt>
                <c:pt idx="12">
                  <c:v>41974</c:v>
                </c:pt>
                <c:pt idx="13">
                  <c:v>42005</c:v>
                </c:pt>
                <c:pt idx="14">
                  <c:v>42036</c:v>
                </c:pt>
                <c:pt idx="15">
                  <c:v>42064</c:v>
                </c:pt>
                <c:pt idx="16">
                  <c:v>42095</c:v>
                </c:pt>
                <c:pt idx="17">
                  <c:v>42125</c:v>
                </c:pt>
                <c:pt idx="18">
                  <c:v>42156</c:v>
                </c:pt>
                <c:pt idx="24">
                  <c:v>42353</c:v>
                </c:pt>
                <c:pt idx="30">
                  <c:v>42537</c:v>
                </c:pt>
                <c:pt idx="36">
                  <c:v>42720</c:v>
                </c:pt>
                <c:pt idx="42">
                  <c:v>42903</c:v>
                </c:pt>
                <c:pt idx="48">
                  <c:v>43086</c:v>
                </c:pt>
              </c:numCache>
            </c:numRef>
          </c:cat>
          <c:val>
            <c:numRef>
              <c:f>Sheet1!$C$2:$C$50</c:f>
              <c:numCache>
                <c:formatCode>General</c:formatCode>
                <c:ptCount val="49"/>
                <c:pt idx="42">
                  <c:v>2.65</c:v>
                </c:pt>
                <c:pt idx="48">
                  <c:v>2.9</c:v>
                </c:pt>
              </c:numCache>
            </c:numRef>
          </c:val>
          <c:smooth val="0"/>
          <c:extLst>
            <c:ext xmlns:c16="http://schemas.microsoft.com/office/drawing/2014/chart" uri="{C3380CC4-5D6E-409C-BE32-E72D297353CC}">
              <c16:uniqueId val="{00000001-396C-4FF5-8FFA-2D05D72CA701}"/>
            </c:ext>
          </c:extLst>
        </c:ser>
        <c:ser>
          <c:idx val="2"/>
          <c:order val="2"/>
          <c:tx>
            <c:strRef>
              <c:f>Sheet1!$D$1</c:f>
              <c:strCache>
                <c:ptCount val="1"/>
                <c:pt idx="0">
                  <c:v>Fed funds</c:v>
                </c:pt>
              </c:strCache>
            </c:strRef>
          </c:tx>
          <c:spPr>
            <a:ln w="50800">
              <a:solidFill>
                <a:srgbClr val="FF0000"/>
              </a:solidFill>
            </a:ln>
          </c:spPr>
          <c:marker>
            <c:symbol val="none"/>
          </c:marker>
          <c:cat>
            <c:numRef>
              <c:f>Sheet1!$A$2:$A$50</c:f>
              <c:numCache>
                <c:formatCode>mmm\-yy</c:formatCode>
                <c:ptCount val="49"/>
                <c:pt idx="0">
                  <c:v>41609</c:v>
                </c:pt>
                <c:pt idx="1">
                  <c:v>41640</c:v>
                </c:pt>
                <c:pt idx="2">
                  <c:v>41671</c:v>
                </c:pt>
                <c:pt idx="3">
                  <c:v>41699</c:v>
                </c:pt>
                <c:pt idx="4">
                  <c:v>41730</c:v>
                </c:pt>
                <c:pt idx="5">
                  <c:v>41760</c:v>
                </c:pt>
                <c:pt idx="6">
                  <c:v>41791</c:v>
                </c:pt>
                <c:pt idx="7">
                  <c:v>41821</c:v>
                </c:pt>
                <c:pt idx="8">
                  <c:v>41852</c:v>
                </c:pt>
                <c:pt idx="9">
                  <c:v>41883</c:v>
                </c:pt>
                <c:pt idx="10">
                  <c:v>41913</c:v>
                </c:pt>
                <c:pt idx="11">
                  <c:v>41944</c:v>
                </c:pt>
                <c:pt idx="12">
                  <c:v>41974</c:v>
                </c:pt>
                <c:pt idx="13">
                  <c:v>42005</c:v>
                </c:pt>
                <c:pt idx="14">
                  <c:v>42036</c:v>
                </c:pt>
                <c:pt idx="15">
                  <c:v>42064</c:v>
                </c:pt>
                <c:pt idx="16">
                  <c:v>42095</c:v>
                </c:pt>
                <c:pt idx="17">
                  <c:v>42125</c:v>
                </c:pt>
                <c:pt idx="18">
                  <c:v>42156</c:v>
                </c:pt>
                <c:pt idx="24">
                  <c:v>42353</c:v>
                </c:pt>
                <c:pt idx="30">
                  <c:v>42537</c:v>
                </c:pt>
                <c:pt idx="36">
                  <c:v>42720</c:v>
                </c:pt>
                <c:pt idx="42">
                  <c:v>42903</c:v>
                </c:pt>
                <c:pt idx="48">
                  <c:v>43086</c:v>
                </c:pt>
              </c:numCache>
            </c:numRef>
          </c:cat>
          <c:val>
            <c:numRef>
              <c:f>Sheet1!$D$2:$D$50</c:f>
              <c:numCache>
                <c:formatCode>General</c:formatCode>
                <c:ptCount val="49"/>
                <c:pt idx="0">
                  <c:v>0.09</c:v>
                </c:pt>
                <c:pt idx="1">
                  <c:v>7.0000000000000007E-2</c:v>
                </c:pt>
                <c:pt idx="2">
                  <c:v>7.0000000000000007E-2</c:v>
                </c:pt>
                <c:pt idx="3">
                  <c:v>0.08</c:v>
                </c:pt>
                <c:pt idx="4">
                  <c:v>0.09</c:v>
                </c:pt>
                <c:pt idx="5">
                  <c:v>0.09</c:v>
                </c:pt>
                <c:pt idx="6">
                  <c:v>0.1</c:v>
                </c:pt>
                <c:pt idx="7">
                  <c:v>0.09</c:v>
                </c:pt>
                <c:pt idx="8">
                  <c:v>0.09</c:v>
                </c:pt>
                <c:pt idx="9">
                  <c:v>0.09</c:v>
                </c:pt>
                <c:pt idx="10">
                  <c:v>0.09</c:v>
                </c:pt>
                <c:pt idx="11">
                  <c:v>0.09</c:v>
                </c:pt>
                <c:pt idx="12">
                  <c:v>0.12</c:v>
                </c:pt>
                <c:pt idx="13">
                  <c:v>0.11</c:v>
                </c:pt>
                <c:pt idx="14">
                  <c:v>0.11</c:v>
                </c:pt>
                <c:pt idx="15">
                  <c:v>0.11</c:v>
                </c:pt>
                <c:pt idx="16">
                  <c:v>0.12</c:v>
                </c:pt>
                <c:pt idx="17">
                  <c:v>0.12</c:v>
                </c:pt>
                <c:pt idx="18">
                  <c:v>0.13</c:v>
                </c:pt>
                <c:pt idx="19">
                  <c:v>0.13</c:v>
                </c:pt>
                <c:pt idx="20">
                  <c:v>0.14000000000000001</c:v>
                </c:pt>
                <c:pt idx="21">
                  <c:v>0.14000000000000001</c:v>
                </c:pt>
                <c:pt idx="22">
                  <c:v>0.12</c:v>
                </c:pt>
                <c:pt idx="23">
                  <c:v>0.12</c:v>
                </c:pt>
                <c:pt idx="24">
                  <c:v>0.24</c:v>
                </c:pt>
                <c:pt idx="25">
                  <c:v>0.34</c:v>
                </c:pt>
                <c:pt idx="26">
                  <c:v>0.38</c:v>
                </c:pt>
                <c:pt idx="27">
                  <c:v>0.36</c:v>
                </c:pt>
                <c:pt idx="28">
                  <c:v>0.37</c:v>
                </c:pt>
                <c:pt idx="29">
                  <c:v>0.37</c:v>
                </c:pt>
                <c:pt idx="30">
                  <c:v>0.38</c:v>
                </c:pt>
                <c:pt idx="31">
                  <c:v>0.39</c:v>
                </c:pt>
                <c:pt idx="32">
                  <c:v>0.4</c:v>
                </c:pt>
                <c:pt idx="33">
                  <c:v>0.4</c:v>
                </c:pt>
                <c:pt idx="34">
                  <c:v>0.4</c:v>
                </c:pt>
                <c:pt idx="35">
                  <c:v>0.41</c:v>
                </c:pt>
                <c:pt idx="36">
                  <c:v>0.54</c:v>
                </c:pt>
              </c:numCache>
            </c:numRef>
          </c:val>
          <c:smooth val="0"/>
          <c:extLst>
            <c:ext xmlns:c16="http://schemas.microsoft.com/office/drawing/2014/chart" uri="{C3380CC4-5D6E-409C-BE32-E72D297353CC}">
              <c16:uniqueId val="{00000002-396C-4FF5-8FFA-2D05D72CA701}"/>
            </c:ext>
          </c:extLst>
        </c:ser>
        <c:ser>
          <c:idx val="3"/>
          <c:order val="3"/>
          <c:tx>
            <c:strRef>
              <c:f>Sheet1!$E$1</c:f>
              <c:strCache>
                <c:ptCount val="1"/>
                <c:pt idx="0">
                  <c:v>Fed funds F</c:v>
                </c:pt>
              </c:strCache>
            </c:strRef>
          </c:tx>
          <c:marker>
            <c:symbol val="circle"/>
            <c:size val="12"/>
            <c:spPr>
              <a:solidFill>
                <a:srgbClr val="FF0000"/>
              </a:solidFill>
            </c:spPr>
          </c:marker>
          <c:cat>
            <c:numRef>
              <c:f>Sheet1!$A$2:$A$50</c:f>
              <c:numCache>
                <c:formatCode>mmm\-yy</c:formatCode>
                <c:ptCount val="49"/>
                <c:pt idx="0">
                  <c:v>41609</c:v>
                </c:pt>
                <c:pt idx="1">
                  <c:v>41640</c:v>
                </c:pt>
                <c:pt idx="2">
                  <c:v>41671</c:v>
                </c:pt>
                <c:pt idx="3">
                  <c:v>41699</c:v>
                </c:pt>
                <c:pt idx="4">
                  <c:v>41730</c:v>
                </c:pt>
                <c:pt idx="5">
                  <c:v>41760</c:v>
                </c:pt>
                <c:pt idx="6">
                  <c:v>41791</c:v>
                </c:pt>
                <c:pt idx="7">
                  <c:v>41821</c:v>
                </c:pt>
                <c:pt idx="8">
                  <c:v>41852</c:v>
                </c:pt>
                <c:pt idx="9">
                  <c:v>41883</c:v>
                </c:pt>
                <c:pt idx="10">
                  <c:v>41913</c:v>
                </c:pt>
                <c:pt idx="11">
                  <c:v>41944</c:v>
                </c:pt>
                <c:pt idx="12">
                  <c:v>41974</c:v>
                </c:pt>
                <c:pt idx="13">
                  <c:v>42005</c:v>
                </c:pt>
                <c:pt idx="14">
                  <c:v>42036</c:v>
                </c:pt>
                <c:pt idx="15">
                  <c:v>42064</c:v>
                </c:pt>
                <c:pt idx="16">
                  <c:v>42095</c:v>
                </c:pt>
                <c:pt idx="17">
                  <c:v>42125</c:v>
                </c:pt>
                <c:pt idx="18">
                  <c:v>42156</c:v>
                </c:pt>
                <c:pt idx="24">
                  <c:v>42353</c:v>
                </c:pt>
                <c:pt idx="30">
                  <c:v>42537</c:v>
                </c:pt>
                <c:pt idx="36">
                  <c:v>42720</c:v>
                </c:pt>
                <c:pt idx="42">
                  <c:v>42903</c:v>
                </c:pt>
                <c:pt idx="48">
                  <c:v>43086</c:v>
                </c:pt>
              </c:numCache>
            </c:numRef>
          </c:cat>
          <c:val>
            <c:numRef>
              <c:f>Sheet1!$E$2:$E$50</c:f>
              <c:numCache>
                <c:formatCode>General</c:formatCode>
                <c:ptCount val="49"/>
                <c:pt idx="42">
                  <c:v>0.88</c:v>
                </c:pt>
                <c:pt idx="48">
                  <c:v>1.38</c:v>
                </c:pt>
              </c:numCache>
            </c:numRef>
          </c:val>
          <c:smooth val="0"/>
          <c:extLst>
            <c:ext xmlns:c16="http://schemas.microsoft.com/office/drawing/2014/chart" uri="{C3380CC4-5D6E-409C-BE32-E72D297353CC}">
              <c16:uniqueId val="{00000003-396C-4FF5-8FFA-2D05D72CA701}"/>
            </c:ext>
          </c:extLst>
        </c:ser>
        <c:dLbls>
          <c:showLegendKey val="0"/>
          <c:showVal val="0"/>
          <c:showCatName val="0"/>
          <c:showSerName val="0"/>
          <c:showPercent val="0"/>
          <c:showBubbleSize val="0"/>
        </c:dLbls>
        <c:smooth val="0"/>
        <c:axId val="117876224"/>
        <c:axId val="117878144"/>
      </c:lineChart>
      <c:catAx>
        <c:axId val="117876224"/>
        <c:scaling>
          <c:orientation val="minMax"/>
        </c:scaling>
        <c:delete val="0"/>
        <c:axPos val="b"/>
        <c:numFmt formatCode="mmm\-yy" sourceLinked="0"/>
        <c:majorTickMark val="out"/>
        <c:minorTickMark val="none"/>
        <c:tickLblPos val="low"/>
        <c:spPr>
          <a:ln w="25400">
            <a:solidFill>
              <a:srgbClr val="000000"/>
            </a:solidFill>
            <a:prstDash val="solid"/>
          </a:ln>
        </c:spPr>
        <c:txPr>
          <a:bodyPr/>
          <a:lstStyle/>
          <a:p>
            <a:pPr>
              <a:defRPr sz="2400" b="0" i="0" baseline="0">
                <a:solidFill>
                  <a:srgbClr val="000000"/>
                </a:solidFill>
              </a:defRPr>
            </a:pPr>
            <a:endParaRPr lang="en-US"/>
          </a:p>
        </c:txPr>
        <c:crossAx val="117878144"/>
        <c:crosses val="autoZero"/>
        <c:auto val="0"/>
        <c:lblAlgn val="ctr"/>
        <c:lblOffset val="50"/>
        <c:tickLblSkip val="6"/>
        <c:tickMarkSkip val="6"/>
        <c:noMultiLvlLbl val="0"/>
      </c:catAx>
      <c:valAx>
        <c:axId val="117878144"/>
        <c:scaling>
          <c:orientation val="minMax"/>
        </c:scaling>
        <c:delete val="0"/>
        <c:axPos val="l"/>
        <c:majorGridlines>
          <c:spPr>
            <a:ln w="25400">
              <a:solidFill>
                <a:srgbClr val="000000"/>
              </a:solidFill>
              <a:prstDash val="sysDot"/>
            </a:ln>
          </c:spPr>
        </c:majorGridlines>
        <c:numFmt formatCode="0.0" sourceLinked="0"/>
        <c:majorTickMark val="out"/>
        <c:minorTickMark val="none"/>
        <c:tickLblPos val="nextTo"/>
        <c:spPr>
          <a:ln>
            <a:noFill/>
          </a:ln>
        </c:spPr>
        <c:txPr>
          <a:bodyPr/>
          <a:lstStyle/>
          <a:p>
            <a:pPr>
              <a:defRPr sz="2400" b="0" baseline="0">
                <a:solidFill>
                  <a:srgbClr val="000000"/>
                </a:solidFill>
              </a:defRPr>
            </a:pPr>
            <a:endParaRPr lang="en-US"/>
          </a:p>
        </c:txPr>
        <c:crossAx val="117876224"/>
        <c:crosses val="autoZero"/>
        <c:crossBetween val="between"/>
        <c:majorUnit val="0.5"/>
      </c:valAx>
    </c:plotArea>
    <c:legend>
      <c:legendPos val="r"/>
      <c:layout>
        <c:manualLayout>
          <c:xMode val="edge"/>
          <c:yMode val="edge"/>
          <c:x val="0.81528931561518181"/>
          <c:y val="0.21026683062505466"/>
          <c:w val="0.17871358424245409"/>
          <c:h val="0.58416371327650518"/>
        </c:manualLayout>
      </c:layout>
      <c:overlay val="0"/>
      <c:txPr>
        <a:bodyPr/>
        <a:lstStyle/>
        <a:p>
          <a:pPr>
            <a:defRPr sz="2400">
              <a:solidFill>
                <a:srgbClr val="000000"/>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23852506241598E-2"/>
          <c:y val="0.17435134943192551"/>
          <c:w val="0.87654103450483323"/>
          <c:h val="0.72785049527435242"/>
        </c:manualLayout>
      </c:layout>
      <c:barChart>
        <c:barDir val="col"/>
        <c:grouping val="clustered"/>
        <c:varyColors val="0"/>
        <c:ser>
          <c:idx val="2"/>
          <c:order val="2"/>
          <c:tx>
            <c:strRef>
              <c:f>Sheet1!$D$1</c:f>
              <c:strCache>
                <c:ptCount val="1"/>
                <c:pt idx="0">
                  <c:v>Balance (RHS)</c:v>
                </c:pt>
              </c:strCache>
            </c:strRef>
          </c:tx>
          <c:spPr>
            <a:solidFill>
              <a:srgbClr val="00B050"/>
            </a:solidFill>
            <a:ln>
              <a:solidFill>
                <a:srgbClr val="080808"/>
              </a:solidFill>
            </a:ln>
          </c:spPr>
          <c:invertIfNegative val="0"/>
          <c:cat>
            <c:strRef>
              <c:f>Sheet1!$A$2:$A$21</c:f>
              <c:strCache>
                <c:ptCount val="20"/>
                <c:pt idx="0">
                  <c:v>2014-Q1</c:v>
                </c:pt>
                <c:pt idx="1">
                  <c:v>2014-Q2</c:v>
                </c:pt>
                <c:pt idx="2">
                  <c:v>2014-Q3</c:v>
                </c:pt>
                <c:pt idx="3">
                  <c:v>2014-Q4</c:v>
                </c:pt>
                <c:pt idx="4">
                  <c:v>2015-Q1</c:v>
                </c:pt>
                <c:pt idx="5">
                  <c:v>2015-Q2</c:v>
                </c:pt>
                <c:pt idx="6">
                  <c:v>2015-Q3</c:v>
                </c:pt>
                <c:pt idx="7">
                  <c:v>2015-Q4</c:v>
                </c:pt>
                <c:pt idx="8">
                  <c:v>2016-Q1</c:v>
                </c:pt>
                <c:pt idx="9">
                  <c:v>2016-Q2</c:v>
                </c:pt>
                <c:pt idx="10">
                  <c:v>2016-Q3</c:v>
                </c:pt>
                <c:pt idx="11">
                  <c:v>2016-Q4</c:v>
                </c:pt>
                <c:pt idx="12">
                  <c:v>2017-Q1</c:v>
                </c:pt>
                <c:pt idx="13">
                  <c:v>2017-Q2</c:v>
                </c:pt>
                <c:pt idx="14">
                  <c:v>2017-Q3</c:v>
                </c:pt>
                <c:pt idx="15">
                  <c:v>2017-Q4</c:v>
                </c:pt>
                <c:pt idx="16">
                  <c:v>2018-Q1</c:v>
                </c:pt>
                <c:pt idx="17">
                  <c:v>2018-Q2</c:v>
                </c:pt>
                <c:pt idx="18">
                  <c:v>2018-Q3</c:v>
                </c:pt>
                <c:pt idx="19">
                  <c:v>2018-Q4</c:v>
                </c:pt>
              </c:strCache>
            </c:strRef>
          </c:cat>
          <c:val>
            <c:numRef>
              <c:f>Sheet1!$D$2:$D$21</c:f>
              <c:numCache>
                <c:formatCode>0.00</c:formatCode>
                <c:ptCount val="20"/>
                <c:pt idx="0">
                  <c:v>1.5293381622E-2</c:v>
                </c:pt>
                <c:pt idx="1">
                  <c:v>0.82466763241999996</c:v>
                </c:pt>
                <c:pt idx="2">
                  <c:v>0.76449620482000002</c:v>
                </c:pt>
                <c:pt idx="3">
                  <c:v>1.566047821</c:v>
                </c:pt>
                <c:pt idx="4">
                  <c:v>1.5820757215000001</c:v>
                </c:pt>
                <c:pt idx="5">
                  <c:v>2.3811383725000002</c:v>
                </c:pt>
                <c:pt idx="6">
                  <c:v>1.4840692832</c:v>
                </c:pt>
                <c:pt idx="7">
                  <c:v>2.5519718117000001</c:v>
                </c:pt>
                <c:pt idx="8">
                  <c:v>1.7114398209999999</c:v>
                </c:pt>
                <c:pt idx="9">
                  <c:v>0.25027759279</c:v>
                </c:pt>
                <c:pt idx="10">
                  <c:v>-0.51138423035000002</c:v>
                </c:pt>
                <c:pt idx="11">
                  <c:v>2.0377211953000001</c:v>
                </c:pt>
                <c:pt idx="12">
                  <c:v>0.64701704504000002</c:v>
                </c:pt>
                <c:pt idx="13">
                  <c:v>0.24509302029999999</c:v>
                </c:pt>
                <c:pt idx="14">
                  <c:v>-0.36742941779999999</c:v>
                </c:pt>
                <c:pt idx="15">
                  <c:v>0.80401569891000002</c:v>
                </c:pt>
                <c:pt idx="16">
                  <c:v>0.43380254809000002</c:v>
                </c:pt>
                <c:pt idx="17">
                  <c:v>0.41086519420000001</c:v>
                </c:pt>
                <c:pt idx="18">
                  <c:v>-0.61775778885999999</c:v>
                </c:pt>
                <c:pt idx="19">
                  <c:v>0.36950288571000001</c:v>
                </c:pt>
              </c:numCache>
            </c:numRef>
          </c:val>
          <c:extLst>
            <c:ext xmlns:c16="http://schemas.microsoft.com/office/drawing/2014/chart" uri="{C3380CC4-5D6E-409C-BE32-E72D297353CC}">
              <c16:uniqueId val="{00000000-2DB5-49C4-AFE0-9DEF9AD560F4}"/>
            </c:ext>
          </c:extLst>
        </c:ser>
        <c:dLbls>
          <c:showLegendKey val="0"/>
          <c:showVal val="0"/>
          <c:showCatName val="0"/>
          <c:showSerName val="0"/>
          <c:showPercent val="0"/>
          <c:showBubbleSize val="0"/>
        </c:dLbls>
        <c:gapWidth val="30"/>
        <c:axId val="158098176"/>
        <c:axId val="151655936"/>
      </c:barChart>
      <c:lineChart>
        <c:grouping val="standard"/>
        <c:varyColors val="0"/>
        <c:ser>
          <c:idx val="0"/>
          <c:order val="0"/>
          <c:tx>
            <c:strRef>
              <c:f>Sheet1!$B$1</c:f>
              <c:strCache>
                <c:ptCount val="1"/>
                <c:pt idx="0">
                  <c:v>Production</c:v>
                </c:pt>
              </c:strCache>
            </c:strRef>
          </c:tx>
          <c:spPr>
            <a:ln w="50800">
              <a:solidFill>
                <a:srgbClr val="FF0000"/>
              </a:solidFill>
            </a:ln>
          </c:spPr>
          <c:marker>
            <c:symbol val="none"/>
          </c:marker>
          <c:cat>
            <c:strRef>
              <c:f>Sheet1!$A$2:$A$21</c:f>
              <c:strCache>
                <c:ptCount val="20"/>
                <c:pt idx="0">
                  <c:v>2014-Q1</c:v>
                </c:pt>
                <c:pt idx="1">
                  <c:v>2014-Q2</c:v>
                </c:pt>
                <c:pt idx="2">
                  <c:v>2014-Q3</c:v>
                </c:pt>
                <c:pt idx="3">
                  <c:v>2014-Q4</c:v>
                </c:pt>
                <c:pt idx="4">
                  <c:v>2015-Q1</c:v>
                </c:pt>
                <c:pt idx="5">
                  <c:v>2015-Q2</c:v>
                </c:pt>
                <c:pt idx="6">
                  <c:v>2015-Q3</c:v>
                </c:pt>
                <c:pt idx="7">
                  <c:v>2015-Q4</c:v>
                </c:pt>
                <c:pt idx="8">
                  <c:v>2016-Q1</c:v>
                </c:pt>
                <c:pt idx="9">
                  <c:v>2016-Q2</c:v>
                </c:pt>
                <c:pt idx="10">
                  <c:v>2016-Q3</c:v>
                </c:pt>
                <c:pt idx="11">
                  <c:v>2016-Q4</c:v>
                </c:pt>
                <c:pt idx="12">
                  <c:v>2017-Q1</c:v>
                </c:pt>
                <c:pt idx="13">
                  <c:v>2017-Q2</c:v>
                </c:pt>
                <c:pt idx="14">
                  <c:v>2017-Q3</c:v>
                </c:pt>
                <c:pt idx="15">
                  <c:v>2017-Q4</c:v>
                </c:pt>
                <c:pt idx="16">
                  <c:v>2018-Q1</c:v>
                </c:pt>
                <c:pt idx="17">
                  <c:v>2018-Q2</c:v>
                </c:pt>
                <c:pt idx="18">
                  <c:v>2018-Q3</c:v>
                </c:pt>
                <c:pt idx="19">
                  <c:v>2018-Q4</c:v>
                </c:pt>
              </c:strCache>
            </c:strRef>
          </c:cat>
          <c:val>
            <c:numRef>
              <c:f>Sheet1!$B$2:$B$21</c:f>
              <c:numCache>
                <c:formatCode>0.00</c:formatCode>
                <c:ptCount val="20"/>
                <c:pt idx="0">
                  <c:v>91.929678856999999</c:v>
                </c:pt>
                <c:pt idx="1">
                  <c:v>92.596061219000006</c:v>
                </c:pt>
                <c:pt idx="2">
                  <c:v>93.883453141999993</c:v>
                </c:pt>
                <c:pt idx="3">
                  <c:v>95.211336126000006</c:v>
                </c:pt>
                <c:pt idx="4">
                  <c:v>94.991316206999997</c:v>
                </c:pt>
                <c:pt idx="5">
                  <c:v>95.913787760999995</c:v>
                </c:pt>
                <c:pt idx="6">
                  <c:v>96.751613153999998</c:v>
                </c:pt>
                <c:pt idx="7">
                  <c:v>96.88332887</c:v>
                </c:pt>
                <c:pt idx="8">
                  <c:v>95.977345662999994</c:v>
                </c:pt>
                <c:pt idx="9">
                  <c:v>95.683254861999998</c:v>
                </c:pt>
                <c:pt idx="10">
                  <c:v>96.271448969999994</c:v>
                </c:pt>
                <c:pt idx="11">
                  <c:v>97.833342842999997</c:v>
                </c:pt>
                <c:pt idx="12">
                  <c:v>96.432393695000002</c:v>
                </c:pt>
                <c:pt idx="13">
                  <c:v>97.262093110999999</c:v>
                </c:pt>
                <c:pt idx="14">
                  <c:v>98.024592552000001</c:v>
                </c:pt>
                <c:pt idx="15">
                  <c:v>98.367454596000002</c:v>
                </c:pt>
                <c:pt idx="16">
                  <c:v>97.78491305</c:v>
                </c:pt>
                <c:pt idx="17">
                  <c:v>98.948950292000006</c:v>
                </c:pt>
                <c:pt idx="18">
                  <c:v>99.261012238999996</c:v>
                </c:pt>
                <c:pt idx="19">
                  <c:v>99.403300771999994</c:v>
                </c:pt>
              </c:numCache>
            </c:numRef>
          </c:val>
          <c:smooth val="0"/>
          <c:extLst>
            <c:ext xmlns:c16="http://schemas.microsoft.com/office/drawing/2014/chart" uri="{C3380CC4-5D6E-409C-BE32-E72D297353CC}">
              <c16:uniqueId val="{00000001-2DB5-49C4-AFE0-9DEF9AD560F4}"/>
            </c:ext>
          </c:extLst>
        </c:ser>
        <c:ser>
          <c:idx val="1"/>
          <c:order val="1"/>
          <c:tx>
            <c:strRef>
              <c:f>Sheet1!$C$1</c:f>
              <c:strCache>
                <c:ptCount val="1"/>
                <c:pt idx="0">
                  <c:v>Consumption</c:v>
                </c:pt>
              </c:strCache>
            </c:strRef>
          </c:tx>
          <c:spPr>
            <a:ln w="50800">
              <a:solidFill>
                <a:srgbClr val="3208E6"/>
              </a:solidFill>
            </a:ln>
          </c:spPr>
          <c:marker>
            <c:symbol val="none"/>
          </c:marker>
          <c:cat>
            <c:strRef>
              <c:f>Sheet1!$A$2:$A$21</c:f>
              <c:strCache>
                <c:ptCount val="20"/>
                <c:pt idx="0">
                  <c:v>2014-Q1</c:v>
                </c:pt>
                <c:pt idx="1">
                  <c:v>2014-Q2</c:v>
                </c:pt>
                <c:pt idx="2">
                  <c:v>2014-Q3</c:v>
                </c:pt>
                <c:pt idx="3">
                  <c:v>2014-Q4</c:v>
                </c:pt>
                <c:pt idx="4">
                  <c:v>2015-Q1</c:v>
                </c:pt>
                <c:pt idx="5">
                  <c:v>2015-Q2</c:v>
                </c:pt>
                <c:pt idx="6">
                  <c:v>2015-Q3</c:v>
                </c:pt>
                <c:pt idx="7">
                  <c:v>2015-Q4</c:v>
                </c:pt>
                <c:pt idx="8">
                  <c:v>2016-Q1</c:v>
                </c:pt>
                <c:pt idx="9">
                  <c:v>2016-Q2</c:v>
                </c:pt>
                <c:pt idx="10">
                  <c:v>2016-Q3</c:v>
                </c:pt>
                <c:pt idx="11">
                  <c:v>2016-Q4</c:v>
                </c:pt>
                <c:pt idx="12">
                  <c:v>2017-Q1</c:v>
                </c:pt>
                <c:pt idx="13">
                  <c:v>2017-Q2</c:v>
                </c:pt>
                <c:pt idx="14">
                  <c:v>2017-Q3</c:v>
                </c:pt>
                <c:pt idx="15">
                  <c:v>2017-Q4</c:v>
                </c:pt>
                <c:pt idx="16">
                  <c:v>2018-Q1</c:v>
                </c:pt>
                <c:pt idx="17">
                  <c:v>2018-Q2</c:v>
                </c:pt>
                <c:pt idx="18">
                  <c:v>2018-Q3</c:v>
                </c:pt>
                <c:pt idx="19">
                  <c:v>2018-Q4</c:v>
                </c:pt>
              </c:strCache>
            </c:strRef>
          </c:cat>
          <c:val>
            <c:numRef>
              <c:f>Sheet1!$C$2:$C$21</c:f>
              <c:numCache>
                <c:formatCode>0.00</c:formatCode>
                <c:ptCount val="20"/>
                <c:pt idx="0">
                  <c:v>91.914385476000007</c:v>
                </c:pt>
                <c:pt idx="1">
                  <c:v>91.771393586000002</c:v>
                </c:pt>
                <c:pt idx="2">
                  <c:v>93.118956936999993</c:v>
                </c:pt>
                <c:pt idx="3">
                  <c:v>93.645288304999994</c:v>
                </c:pt>
                <c:pt idx="4">
                  <c:v>93.409240484999998</c:v>
                </c:pt>
                <c:pt idx="5">
                  <c:v>93.532649388999999</c:v>
                </c:pt>
                <c:pt idx="6">
                  <c:v>95.267543869999997</c:v>
                </c:pt>
                <c:pt idx="7">
                  <c:v>94.331357057999995</c:v>
                </c:pt>
                <c:pt idx="8">
                  <c:v>94.265905841999995</c:v>
                </c:pt>
                <c:pt idx="9">
                  <c:v>95.432977269000006</c:v>
                </c:pt>
                <c:pt idx="10">
                  <c:v>96.782833199999999</c:v>
                </c:pt>
                <c:pt idx="11">
                  <c:v>95.795621647999994</c:v>
                </c:pt>
                <c:pt idx="12">
                  <c:v>95.785376650000003</c:v>
                </c:pt>
                <c:pt idx="13">
                  <c:v>97.017000089999996</c:v>
                </c:pt>
                <c:pt idx="14">
                  <c:v>98.392021968999998</c:v>
                </c:pt>
                <c:pt idx="15">
                  <c:v>97.563438896999997</c:v>
                </c:pt>
                <c:pt idx="16">
                  <c:v>97.351110500999994</c:v>
                </c:pt>
                <c:pt idx="17">
                  <c:v>98.538085097000007</c:v>
                </c:pt>
                <c:pt idx="18">
                  <c:v>99.878770028000005</c:v>
                </c:pt>
                <c:pt idx="19">
                  <c:v>99.033797887000006</c:v>
                </c:pt>
              </c:numCache>
            </c:numRef>
          </c:val>
          <c:smooth val="0"/>
          <c:extLst>
            <c:ext xmlns:c16="http://schemas.microsoft.com/office/drawing/2014/chart" uri="{C3380CC4-5D6E-409C-BE32-E72D297353CC}">
              <c16:uniqueId val="{00000002-2DB5-49C4-AFE0-9DEF9AD560F4}"/>
            </c:ext>
          </c:extLst>
        </c:ser>
        <c:dLbls>
          <c:showLegendKey val="0"/>
          <c:showVal val="0"/>
          <c:showCatName val="0"/>
          <c:showSerName val="0"/>
          <c:showPercent val="0"/>
          <c:showBubbleSize val="0"/>
        </c:dLbls>
        <c:marker val="1"/>
        <c:smooth val="0"/>
        <c:axId val="151439616"/>
        <c:axId val="151654400"/>
      </c:lineChart>
      <c:catAx>
        <c:axId val="151439616"/>
        <c:scaling>
          <c:orientation val="minMax"/>
        </c:scaling>
        <c:delete val="0"/>
        <c:axPos val="b"/>
        <c:numFmt formatCode="General" sourceLinked="1"/>
        <c:majorTickMark val="out"/>
        <c:minorTickMark val="none"/>
        <c:tickLblPos val="nextTo"/>
        <c:spPr>
          <a:ln w="25400">
            <a:solidFill>
              <a:srgbClr val="000000"/>
            </a:solidFill>
          </a:ln>
        </c:spPr>
        <c:txPr>
          <a:bodyPr/>
          <a:lstStyle/>
          <a:p>
            <a:pPr>
              <a:defRPr sz="2400" baseline="0">
                <a:solidFill>
                  <a:srgbClr val="000000"/>
                </a:solidFill>
              </a:defRPr>
            </a:pPr>
            <a:endParaRPr lang="en-US"/>
          </a:p>
        </c:txPr>
        <c:crossAx val="151654400"/>
        <c:crosses val="autoZero"/>
        <c:auto val="1"/>
        <c:lblAlgn val="ctr"/>
        <c:lblOffset val="100"/>
        <c:tickLblSkip val="4"/>
        <c:tickMarkSkip val="1"/>
        <c:noMultiLvlLbl val="0"/>
      </c:catAx>
      <c:valAx>
        <c:axId val="151654400"/>
        <c:scaling>
          <c:orientation val="minMax"/>
          <c:min val="78"/>
        </c:scaling>
        <c:delete val="0"/>
        <c:axPos val="l"/>
        <c:majorGridlines>
          <c:spPr>
            <a:ln w="25400">
              <a:solidFill>
                <a:srgbClr val="000000"/>
              </a:solidFill>
              <a:prstDash val="sysDot"/>
            </a:ln>
          </c:spPr>
        </c:majorGridlines>
        <c:numFmt formatCode="0" sourceLinked="0"/>
        <c:majorTickMark val="out"/>
        <c:minorTickMark val="none"/>
        <c:tickLblPos val="nextTo"/>
        <c:spPr>
          <a:ln>
            <a:noFill/>
          </a:ln>
        </c:spPr>
        <c:txPr>
          <a:bodyPr/>
          <a:lstStyle/>
          <a:p>
            <a:pPr>
              <a:defRPr sz="2400" baseline="0">
                <a:solidFill>
                  <a:srgbClr val="000000"/>
                </a:solidFill>
              </a:defRPr>
            </a:pPr>
            <a:endParaRPr lang="en-US"/>
          </a:p>
        </c:txPr>
        <c:crossAx val="151439616"/>
        <c:crosses val="autoZero"/>
        <c:crossBetween val="between"/>
        <c:majorUnit val="4"/>
      </c:valAx>
      <c:valAx>
        <c:axId val="151655936"/>
        <c:scaling>
          <c:orientation val="minMax"/>
          <c:max val="3"/>
          <c:min val="-3"/>
        </c:scaling>
        <c:delete val="0"/>
        <c:axPos val="r"/>
        <c:numFmt formatCode="0" sourceLinked="0"/>
        <c:majorTickMark val="out"/>
        <c:minorTickMark val="none"/>
        <c:tickLblPos val="nextTo"/>
        <c:spPr>
          <a:ln>
            <a:noFill/>
          </a:ln>
        </c:spPr>
        <c:txPr>
          <a:bodyPr/>
          <a:lstStyle/>
          <a:p>
            <a:pPr>
              <a:defRPr sz="2400" baseline="0">
                <a:solidFill>
                  <a:srgbClr val="000000"/>
                </a:solidFill>
              </a:defRPr>
            </a:pPr>
            <a:endParaRPr lang="en-US"/>
          </a:p>
        </c:txPr>
        <c:crossAx val="158098176"/>
        <c:crosses val="max"/>
        <c:crossBetween val="between"/>
        <c:majorUnit val="1"/>
      </c:valAx>
      <c:catAx>
        <c:axId val="158098176"/>
        <c:scaling>
          <c:orientation val="minMax"/>
        </c:scaling>
        <c:delete val="1"/>
        <c:axPos val="b"/>
        <c:numFmt formatCode="General" sourceLinked="1"/>
        <c:majorTickMark val="out"/>
        <c:minorTickMark val="none"/>
        <c:tickLblPos val="nextTo"/>
        <c:crossAx val="151655936"/>
        <c:crosses val="autoZero"/>
        <c:auto val="1"/>
        <c:lblAlgn val="ctr"/>
        <c:lblOffset val="100"/>
        <c:noMultiLvlLbl val="0"/>
      </c:catAx>
    </c:plotArea>
    <c:legend>
      <c:legendPos val="t"/>
      <c:layout>
        <c:manualLayout>
          <c:xMode val="edge"/>
          <c:yMode val="edge"/>
          <c:x val="0.12482028984561283"/>
          <c:y val="0.76497619368341208"/>
          <c:w val="0.74955175724985601"/>
          <c:h val="0.13742718688661326"/>
        </c:manualLayout>
      </c:layout>
      <c:overlay val="0"/>
      <c:txPr>
        <a:bodyPr/>
        <a:lstStyle/>
        <a:p>
          <a:pPr>
            <a:defRPr sz="2400" baseline="0">
              <a:solidFill>
                <a:srgbClr val="000000"/>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787703804477089E-2"/>
          <c:y val="4.1968284716334681E-2"/>
          <c:w val="0.80928392362259927"/>
          <c:h val="0.86673382155323231"/>
        </c:manualLayout>
      </c:layout>
      <c:lineChart>
        <c:grouping val="standard"/>
        <c:varyColors val="0"/>
        <c:ser>
          <c:idx val="0"/>
          <c:order val="0"/>
          <c:tx>
            <c:strRef>
              <c:f>Sheet1!$B$1</c:f>
              <c:strCache>
                <c:ptCount val="1"/>
                <c:pt idx="0">
                  <c:v>Actual</c:v>
                </c:pt>
              </c:strCache>
            </c:strRef>
          </c:tx>
          <c:spPr>
            <a:ln w="41275">
              <a:solidFill>
                <a:srgbClr val="3208E6"/>
              </a:solidFill>
            </a:ln>
          </c:spPr>
          <c:marker>
            <c:symbol val="circle"/>
            <c:size val="9"/>
            <c:spPr>
              <a:solidFill>
                <a:srgbClr val="3208E6"/>
              </a:solidFill>
              <a:ln>
                <a:solidFill>
                  <a:schemeClr val="tx1"/>
                </a:solidFill>
              </a:ln>
            </c:spPr>
          </c:marker>
          <c:dPt>
            <c:idx val="7"/>
            <c:bubble3D val="0"/>
            <c:extLst>
              <c:ext xmlns:c16="http://schemas.microsoft.com/office/drawing/2014/chart" uri="{C3380CC4-5D6E-409C-BE32-E72D297353CC}">
                <c16:uniqueId val="{00000000-0F89-4515-A3D4-3B5E73159D41}"/>
              </c:ext>
            </c:extLst>
          </c:dPt>
          <c:cat>
            <c:strRef>
              <c:f>Sheet1!$A$2:$A$25</c:f>
              <c:strCache>
                <c:ptCount val="21"/>
                <c:pt idx="0">
                  <c:v>Q1-13</c:v>
                </c:pt>
                <c:pt idx="1">
                  <c:v>Q2 2013</c:v>
                </c:pt>
                <c:pt idx="2">
                  <c:v>Q3 2013</c:v>
                </c:pt>
                <c:pt idx="3">
                  <c:v>Q4 2013</c:v>
                </c:pt>
                <c:pt idx="4">
                  <c:v>Q1-14</c:v>
                </c:pt>
                <c:pt idx="5">
                  <c:v>Q2 2014</c:v>
                </c:pt>
                <c:pt idx="6">
                  <c:v>Q3 2014</c:v>
                </c:pt>
                <c:pt idx="7">
                  <c:v>Q4 2014</c:v>
                </c:pt>
                <c:pt idx="8">
                  <c:v>Q1-15</c:v>
                </c:pt>
                <c:pt idx="9">
                  <c:v>Q2 2015</c:v>
                </c:pt>
                <c:pt idx="12">
                  <c:v>Q1-16</c:v>
                </c:pt>
                <c:pt idx="16">
                  <c:v>Q1-17</c:v>
                </c:pt>
                <c:pt idx="20">
                  <c:v>Q1-18</c:v>
                </c:pt>
              </c:strCache>
            </c:strRef>
          </c:cat>
          <c:val>
            <c:numRef>
              <c:f>Sheet1!$B$2:$B$25</c:f>
              <c:numCache>
                <c:formatCode>General</c:formatCode>
                <c:ptCount val="24"/>
                <c:pt idx="0">
                  <c:v>92.94</c:v>
                </c:pt>
                <c:pt idx="1">
                  <c:v>95.77</c:v>
                </c:pt>
                <c:pt idx="2">
                  <c:v>106.29</c:v>
                </c:pt>
                <c:pt idx="3">
                  <c:v>97.63</c:v>
                </c:pt>
                <c:pt idx="4">
                  <c:v>100.8</c:v>
                </c:pt>
                <c:pt idx="5">
                  <c:v>105.79</c:v>
                </c:pt>
                <c:pt idx="6">
                  <c:v>93.209999999999894</c:v>
                </c:pt>
                <c:pt idx="7">
                  <c:v>59.29</c:v>
                </c:pt>
                <c:pt idx="8">
                  <c:v>47.82</c:v>
                </c:pt>
                <c:pt idx="9">
                  <c:v>59.82</c:v>
                </c:pt>
                <c:pt idx="10">
                  <c:v>46.49</c:v>
                </c:pt>
                <c:pt idx="11">
                  <c:v>41.949999999999996</c:v>
                </c:pt>
                <c:pt idx="12">
                  <c:v>33.18</c:v>
                </c:pt>
                <c:pt idx="13">
                  <c:v>45.46</c:v>
                </c:pt>
                <c:pt idx="14">
                  <c:v>44.7</c:v>
                </c:pt>
                <c:pt idx="15">
                  <c:v>48.15</c:v>
                </c:pt>
              </c:numCache>
            </c:numRef>
          </c:val>
          <c:smooth val="0"/>
          <c:extLst>
            <c:ext xmlns:c16="http://schemas.microsoft.com/office/drawing/2014/chart" uri="{C3380CC4-5D6E-409C-BE32-E72D297353CC}">
              <c16:uniqueId val="{00000001-0F89-4515-A3D4-3B5E73159D41}"/>
            </c:ext>
          </c:extLst>
        </c:ser>
        <c:ser>
          <c:idx val="1"/>
          <c:order val="1"/>
          <c:tx>
            <c:strRef>
              <c:f>Sheet1!$C$1</c:f>
              <c:strCache>
                <c:ptCount val="1"/>
                <c:pt idx="0">
                  <c:v>Futures</c:v>
                </c:pt>
              </c:strCache>
            </c:strRef>
          </c:tx>
          <c:spPr>
            <a:ln w="41275">
              <a:solidFill>
                <a:srgbClr val="FF0000"/>
              </a:solidFill>
            </a:ln>
          </c:spPr>
          <c:marker>
            <c:symbol val="circle"/>
            <c:size val="9"/>
            <c:spPr>
              <a:solidFill>
                <a:srgbClr val="FF0000"/>
              </a:solidFill>
              <a:ln>
                <a:solidFill>
                  <a:srgbClr val="080808"/>
                </a:solidFill>
              </a:ln>
            </c:spPr>
          </c:marker>
          <c:cat>
            <c:strRef>
              <c:f>Sheet1!$A$2:$A$25</c:f>
              <c:strCache>
                <c:ptCount val="21"/>
                <c:pt idx="0">
                  <c:v>Q1-13</c:v>
                </c:pt>
                <c:pt idx="1">
                  <c:v>Q2 2013</c:v>
                </c:pt>
                <c:pt idx="2">
                  <c:v>Q3 2013</c:v>
                </c:pt>
                <c:pt idx="3">
                  <c:v>Q4 2013</c:v>
                </c:pt>
                <c:pt idx="4">
                  <c:v>Q1-14</c:v>
                </c:pt>
                <c:pt idx="5">
                  <c:v>Q2 2014</c:v>
                </c:pt>
                <c:pt idx="6">
                  <c:v>Q3 2014</c:v>
                </c:pt>
                <c:pt idx="7">
                  <c:v>Q4 2014</c:v>
                </c:pt>
                <c:pt idx="8">
                  <c:v>Q1-15</c:v>
                </c:pt>
                <c:pt idx="9">
                  <c:v>Q2 2015</c:v>
                </c:pt>
                <c:pt idx="12">
                  <c:v>Q1-16</c:v>
                </c:pt>
                <c:pt idx="16">
                  <c:v>Q1-17</c:v>
                </c:pt>
                <c:pt idx="20">
                  <c:v>Q1-18</c:v>
                </c:pt>
              </c:strCache>
            </c:strRef>
          </c:cat>
          <c:val>
            <c:numRef>
              <c:f>Sheet1!$C$2:$C$25</c:f>
              <c:numCache>
                <c:formatCode>General</c:formatCode>
                <c:ptCount val="24"/>
                <c:pt idx="16">
                  <c:v>53.29</c:v>
                </c:pt>
                <c:pt idx="17">
                  <c:v>55.48</c:v>
                </c:pt>
                <c:pt idx="18">
                  <c:v>56.39</c:v>
                </c:pt>
                <c:pt idx="19">
                  <c:v>56.57</c:v>
                </c:pt>
                <c:pt idx="20">
                  <c:v>56.41</c:v>
                </c:pt>
                <c:pt idx="21">
                  <c:v>56.59</c:v>
                </c:pt>
                <c:pt idx="22">
                  <c:v>56.4</c:v>
                </c:pt>
                <c:pt idx="23">
                  <c:v>56.57</c:v>
                </c:pt>
              </c:numCache>
            </c:numRef>
          </c:val>
          <c:smooth val="0"/>
          <c:extLst>
            <c:ext xmlns:c16="http://schemas.microsoft.com/office/drawing/2014/chart" uri="{C3380CC4-5D6E-409C-BE32-E72D297353CC}">
              <c16:uniqueId val="{00000002-0F89-4515-A3D4-3B5E73159D41}"/>
            </c:ext>
          </c:extLst>
        </c:ser>
        <c:dLbls>
          <c:showLegendKey val="0"/>
          <c:showVal val="0"/>
          <c:showCatName val="0"/>
          <c:showSerName val="0"/>
          <c:showPercent val="0"/>
          <c:showBubbleSize val="0"/>
        </c:dLbls>
        <c:marker val="1"/>
        <c:smooth val="0"/>
        <c:axId val="163804288"/>
        <c:axId val="163806208"/>
      </c:lineChart>
      <c:catAx>
        <c:axId val="163804288"/>
        <c:scaling>
          <c:orientation val="minMax"/>
        </c:scaling>
        <c:delete val="0"/>
        <c:axPos val="b"/>
        <c:numFmt formatCode="General" sourceLinked="0"/>
        <c:majorTickMark val="out"/>
        <c:minorTickMark val="none"/>
        <c:tickLblPos val="low"/>
        <c:spPr>
          <a:ln w="25400">
            <a:solidFill>
              <a:srgbClr val="000000"/>
            </a:solidFill>
            <a:prstDash val="solid"/>
          </a:ln>
        </c:spPr>
        <c:txPr>
          <a:bodyPr/>
          <a:lstStyle/>
          <a:p>
            <a:pPr>
              <a:defRPr sz="2400" b="0" i="0" baseline="0">
                <a:solidFill>
                  <a:srgbClr val="000000"/>
                </a:solidFill>
              </a:defRPr>
            </a:pPr>
            <a:endParaRPr lang="en-US"/>
          </a:p>
        </c:txPr>
        <c:crossAx val="163806208"/>
        <c:crosses val="autoZero"/>
        <c:auto val="0"/>
        <c:lblAlgn val="ctr"/>
        <c:lblOffset val="0"/>
        <c:tickLblSkip val="4"/>
        <c:tickMarkSkip val="1"/>
        <c:noMultiLvlLbl val="0"/>
      </c:catAx>
      <c:valAx>
        <c:axId val="163806208"/>
        <c:scaling>
          <c:orientation val="minMax"/>
          <c:min val="20"/>
        </c:scaling>
        <c:delete val="0"/>
        <c:axPos val="l"/>
        <c:majorGridlines>
          <c:spPr>
            <a:ln w="25400">
              <a:solidFill>
                <a:srgbClr val="000000"/>
              </a:solidFill>
              <a:prstDash val="sysDot"/>
            </a:ln>
          </c:spPr>
        </c:majorGridlines>
        <c:numFmt formatCode="General" sourceLinked="1"/>
        <c:majorTickMark val="out"/>
        <c:minorTickMark val="none"/>
        <c:tickLblPos val="nextTo"/>
        <c:spPr>
          <a:ln>
            <a:noFill/>
          </a:ln>
        </c:spPr>
        <c:txPr>
          <a:bodyPr/>
          <a:lstStyle/>
          <a:p>
            <a:pPr>
              <a:defRPr sz="2400" b="0" baseline="0">
                <a:solidFill>
                  <a:srgbClr val="000000"/>
                </a:solidFill>
              </a:defRPr>
            </a:pPr>
            <a:endParaRPr lang="en-US"/>
          </a:p>
        </c:txPr>
        <c:crossAx val="163804288"/>
        <c:crosses val="autoZero"/>
        <c:crossBetween val="between"/>
        <c:majorUnit val="20"/>
      </c:valAx>
    </c:plotArea>
    <c:legend>
      <c:legendPos val="r"/>
      <c:layout>
        <c:manualLayout>
          <c:xMode val="edge"/>
          <c:yMode val="edge"/>
          <c:x val="0.88654628813319503"/>
          <c:y val="0.34449400360037524"/>
          <c:w val="0.10765391403771041"/>
          <c:h val="0.25510827889103938"/>
        </c:manualLayout>
      </c:layout>
      <c:overlay val="0"/>
      <c:txPr>
        <a:bodyPr/>
        <a:lstStyle/>
        <a:p>
          <a:pPr>
            <a:defRPr sz="2400" b="0">
              <a:solidFill>
                <a:srgbClr val="000000"/>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134603955156445E-2"/>
          <c:y val="3.5132468002015776E-2"/>
          <c:w val="0.74446266199300959"/>
          <c:h val="0.8702791339422763"/>
        </c:manualLayout>
      </c:layout>
      <c:lineChart>
        <c:grouping val="standard"/>
        <c:varyColors val="0"/>
        <c:ser>
          <c:idx val="0"/>
          <c:order val="0"/>
          <c:tx>
            <c:strRef>
              <c:f>Sheet1!$B$1</c:f>
              <c:strCache>
                <c:ptCount val="1"/>
                <c:pt idx="0">
                  <c:v>Current $</c:v>
                </c:pt>
              </c:strCache>
            </c:strRef>
          </c:tx>
          <c:spPr>
            <a:ln w="50800">
              <a:solidFill>
                <a:srgbClr val="3208E6"/>
              </a:solidFill>
            </a:ln>
          </c:spPr>
          <c:marker>
            <c:symbol val="none"/>
          </c:marker>
          <c:cat>
            <c:numRef>
              <c:f>Sheet1!$A$2:$A$48</c:f>
              <c:numCache>
                <c:formatCode>[$-409]mmm\-yy;@</c:formatCode>
                <c:ptCount val="47"/>
                <c:pt idx="0">
                  <c:v>41287</c:v>
                </c:pt>
                <c:pt idx="6">
                  <c:v>41468</c:v>
                </c:pt>
                <c:pt idx="12">
                  <c:v>41653</c:v>
                </c:pt>
                <c:pt idx="18">
                  <c:v>41834</c:v>
                </c:pt>
                <c:pt idx="24">
                  <c:v>42030</c:v>
                </c:pt>
                <c:pt idx="30">
                  <c:v>42200</c:v>
                </c:pt>
                <c:pt idx="36">
                  <c:v>42385</c:v>
                </c:pt>
                <c:pt idx="42">
                  <c:v>42567</c:v>
                </c:pt>
              </c:numCache>
            </c:numRef>
          </c:cat>
          <c:val>
            <c:numRef>
              <c:f>Sheet1!$B$2:$B$48</c:f>
              <c:numCache>
                <c:formatCode>General</c:formatCode>
                <c:ptCount val="47"/>
                <c:pt idx="0">
                  <c:v>2646.0488933759202</c:v>
                </c:pt>
                <c:pt idx="1">
                  <c:v>2618.8906735260098</c:v>
                </c:pt>
                <c:pt idx="2">
                  <c:v>2766.8533055027601</c:v>
                </c:pt>
                <c:pt idx="3">
                  <c:v>2777.1394026664698</c:v>
                </c:pt>
                <c:pt idx="4">
                  <c:v>2836.5625413478601</c:v>
                </c:pt>
                <c:pt idx="5">
                  <c:v>2711.7767535212001</c:v>
                </c:pt>
                <c:pt idx="6">
                  <c:v>2674.8091903432601</c:v>
                </c:pt>
                <c:pt idx="7">
                  <c:v>2684.6259555564102</c:v>
                </c:pt>
                <c:pt idx="8">
                  <c:v>2770.9844582812002</c:v>
                </c:pt>
                <c:pt idx="9">
                  <c:v>2830.3618195581398</c:v>
                </c:pt>
                <c:pt idx="10">
                  <c:v>2831.8731444259802</c:v>
                </c:pt>
                <c:pt idx="11">
                  <c:v>2895.7652651694402</c:v>
                </c:pt>
                <c:pt idx="12">
                  <c:v>2933.9890033476099</c:v>
                </c:pt>
                <c:pt idx="13">
                  <c:v>2996.48207866659</c:v>
                </c:pt>
                <c:pt idx="14">
                  <c:v>2909.4030737619801</c:v>
                </c:pt>
                <c:pt idx="15">
                  <c:v>2942.4947441300601</c:v>
                </c:pt>
                <c:pt idx="16">
                  <c:v>2960.6534093191099</c:v>
                </c:pt>
                <c:pt idx="17">
                  <c:v>3076.89408890609</c:v>
                </c:pt>
                <c:pt idx="18">
                  <c:v>3069.3166504114602</c:v>
                </c:pt>
                <c:pt idx="19">
                  <c:v>3019.2089280631699</c:v>
                </c:pt>
                <c:pt idx="20">
                  <c:v>2977.12574844766</c:v>
                </c:pt>
                <c:pt idx="21">
                  <c:v>3028.42427682058</c:v>
                </c:pt>
                <c:pt idx="22">
                  <c:v>2996.5385112684298</c:v>
                </c:pt>
                <c:pt idx="23">
                  <c:v>2956.4959720452998</c:v>
                </c:pt>
                <c:pt idx="24">
                  <c:v>2908.4147394123102</c:v>
                </c:pt>
                <c:pt idx="25">
                  <c:v>2921.6466023869202</c:v>
                </c:pt>
                <c:pt idx="26">
                  <c:v>2982.9379119311302</c:v>
                </c:pt>
                <c:pt idx="27">
                  <c:v>2990.0200275257798</c:v>
                </c:pt>
                <c:pt idx="28">
                  <c:v>3011.4340551977498</c:v>
                </c:pt>
                <c:pt idx="29">
                  <c:v>3043.9123423491401</c:v>
                </c:pt>
                <c:pt idx="30">
                  <c:v>3040.54952316553</c:v>
                </c:pt>
                <c:pt idx="31" formatCode="0.00">
                  <c:v>3045.0858782099199</c:v>
                </c:pt>
                <c:pt idx="32" formatCode="0.00">
                  <c:v>3012.01317886487</c:v>
                </c:pt>
                <c:pt idx="33" formatCode="0.00">
                  <c:v>2905.9133635077601</c:v>
                </c:pt>
                <c:pt idx="34" formatCode="0.00">
                  <c:v>2935.1942924506998</c:v>
                </c:pt>
                <c:pt idx="35" formatCode="0.00">
                  <c:v>2938.1948428875498</c:v>
                </c:pt>
                <c:pt idx="36" formatCode="0.00">
                  <c:v>3085.69549334168</c:v>
                </c:pt>
                <c:pt idx="37" formatCode="0.00">
                  <c:v>3106.65534909179</c:v>
                </c:pt>
                <c:pt idx="38" formatCode="0.00">
                  <c:v>3109.5648119152902</c:v>
                </c:pt>
                <c:pt idx="39" formatCode="0.00">
                  <c:v>3035.8860899484298</c:v>
                </c:pt>
                <c:pt idx="40" formatCode="0.00">
                  <c:v>2991.8581388891098</c:v>
                </c:pt>
                <c:pt idx="41" formatCode="0.00">
                  <c:v>2917.5408264853199</c:v>
                </c:pt>
                <c:pt idx="42" formatCode="0.00">
                  <c:v>3061.9929025679198</c:v>
                </c:pt>
                <c:pt idx="43" formatCode="0.00">
                  <c:v>3179.0651285412</c:v>
                </c:pt>
                <c:pt idx="44" formatCode="0.00">
                  <c:v>3345.92476009854</c:v>
                </c:pt>
                <c:pt idx="45" formatCode="0.00">
                  <c:v>3389.1555675607201</c:v>
                </c:pt>
                <c:pt idx="46" formatCode="0.00">
                  <c:v>3558.2667261195402</c:v>
                </c:pt>
              </c:numCache>
            </c:numRef>
          </c:val>
          <c:smooth val="0"/>
          <c:extLst>
            <c:ext xmlns:c16="http://schemas.microsoft.com/office/drawing/2014/chart" uri="{C3380CC4-5D6E-409C-BE32-E72D297353CC}">
              <c16:uniqueId val="{00000000-EB44-4190-86E4-9B043D8D2588}"/>
            </c:ext>
          </c:extLst>
        </c:ser>
        <c:ser>
          <c:idx val="1"/>
          <c:order val="1"/>
          <c:tx>
            <c:strRef>
              <c:f>Sheet1!$C$1</c:f>
              <c:strCache>
                <c:ptCount val="1"/>
                <c:pt idx="0">
                  <c:v>2007 $</c:v>
                </c:pt>
              </c:strCache>
            </c:strRef>
          </c:tx>
          <c:spPr>
            <a:ln w="50800">
              <a:solidFill>
                <a:srgbClr val="FF0000"/>
              </a:solidFill>
            </a:ln>
          </c:spPr>
          <c:marker>
            <c:symbol val="none"/>
          </c:marker>
          <c:cat>
            <c:numRef>
              <c:f>Sheet1!$A$2:$A$48</c:f>
              <c:numCache>
                <c:formatCode>[$-409]mmm\-yy;@</c:formatCode>
                <c:ptCount val="47"/>
                <c:pt idx="0">
                  <c:v>41287</c:v>
                </c:pt>
                <c:pt idx="6">
                  <c:v>41468</c:v>
                </c:pt>
                <c:pt idx="12">
                  <c:v>41653</c:v>
                </c:pt>
                <c:pt idx="18">
                  <c:v>41834</c:v>
                </c:pt>
                <c:pt idx="24">
                  <c:v>42030</c:v>
                </c:pt>
                <c:pt idx="30">
                  <c:v>42200</c:v>
                </c:pt>
                <c:pt idx="36">
                  <c:v>42385</c:v>
                </c:pt>
                <c:pt idx="42">
                  <c:v>42567</c:v>
                </c:pt>
              </c:numCache>
            </c:numRef>
          </c:cat>
          <c:val>
            <c:numRef>
              <c:f>Sheet1!$C$2:$C$48</c:f>
              <c:numCache>
                <c:formatCode>General</c:formatCode>
                <c:ptCount val="47"/>
                <c:pt idx="0">
                  <c:v>2498.6922361604902</c:v>
                </c:pt>
                <c:pt idx="1">
                  <c:v>2447.3813918579099</c:v>
                </c:pt>
                <c:pt idx="2">
                  <c:v>2560.8803730741802</c:v>
                </c:pt>
                <c:pt idx="3">
                  <c:v>2559.31017842447</c:v>
                </c:pt>
                <c:pt idx="4">
                  <c:v>2618.89450757026</c:v>
                </c:pt>
                <c:pt idx="5">
                  <c:v>2527.20989871036</c:v>
                </c:pt>
                <c:pt idx="6">
                  <c:v>2500.0141908665901</c:v>
                </c:pt>
                <c:pt idx="7">
                  <c:v>2505.6783489515801</c:v>
                </c:pt>
                <c:pt idx="8">
                  <c:v>2576.5331469919902</c:v>
                </c:pt>
                <c:pt idx="9">
                  <c:v>2626.2357443924202</c:v>
                </c:pt>
                <c:pt idx="10">
                  <c:v>2626.2552118039798</c:v>
                </c:pt>
                <c:pt idx="11">
                  <c:v>2673.77656359514</c:v>
                </c:pt>
                <c:pt idx="12">
                  <c:v>2660.86495647023</c:v>
                </c:pt>
                <c:pt idx="13">
                  <c:v>2641.6572043445199</c:v>
                </c:pt>
                <c:pt idx="14">
                  <c:v>2508.03446326931</c:v>
                </c:pt>
                <c:pt idx="15">
                  <c:v>2542.1207921826499</c:v>
                </c:pt>
                <c:pt idx="16">
                  <c:v>2594.0481767350202</c:v>
                </c:pt>
                <c:pt idx="17">
                  <c:v>2732.3993380157999</c:v>
                </c:pt>
                <c:pt idx="18">
                  <c:v>2741.0070764420798</c:v>
                </c:pt>
                <c:pt idx="19">
                  <c:v>2699.2754852466501</c:v>
                </c:pt>
                <c:pt idx="20">
                  <c:v>2664.5679366536901</c:v>
                </c:pt>
                <c:pt idx="21">
                  <c:v>2711.57073061241</c:v>
                </c:pt>
                <c:pt idx="22">
                  <c:v>2681.13559891144</c:v>
                </c:pt>
                <c:pt idx="23">
                  <c:v>2646.091827788</c:v>
                </c:pt>
                <c:pt idx="24">
                  <c:v>2611.1681356743002</c:v>
                </c:pt>
                <c:pt idx="25">
                  <c:v>2618.0609400224898</c:v>
                </c:pt>
                <c:pt idx="26">
                  <c:v>2681.6246078244499</c:v>
                </c:pt>
                <c:pt idx="27">
                  <c:v>2703.93576076209</c:v>
                </c:pt>
                <c:pt idx="28">
                  <c:v>2784.99315763409</c:v>
                </c:pt>
                <c:pt idx="29">
                  <c:v>2848.1176780665601</c:v>
                </c:pt>
                <c:pt idx="30">
                  <c:v>2851.8230903779299</c:v>
                </c:pt>
                <c:pt idx="31">
                  <c:v>2828.3638791758599</c:v>
                </c:pt>
                <c:pt idx="32">
                  <c:v>2803.5812676102501</c:v>
                </c:pt>
                <c:pt idx="33">
                  <c:v>2727.20439775877</c:v>
                </c:pt>
                <c:pt idx="34">
                  <c:v>2802.7560616966398</c:v>
                </c:pt>
                <c:pt idx="35">
                  <c:v>2775.5008105922102</c:v>
                </c:pt>
                <c:pt idx="36">
                  <c:v>2933.5190839069201</c:v>
                </c:pt>
                <c:pt idx="37">
                  <c:v>2973.0244985173799</c:v>
                </c:pt>
                <c:pt idx="38">
                  <c:v>3062.28409569617</c:v>
                </c:pt>
                <c:pt idx="39">
                  <c:v>3040.9342899646999</c:v>
                </c:pt>
                <c:pt idx="40">
                  <c:v>2989.76323682375</c:v>
                </c:pt>
                <c:pt idx="41">
                  <c:v>2864.4922726429299</c:v>
                </c:pt>
                <c:pt idx="42">
                  <c:v>2983.32472570855</c:v>
                </c:pt>
                <c:pt idx="43">
                  <c:v>3108.9435991211999</c:v>
                </c:pt>
                <c:pt idx="44">
                  <c:v>3305.57053067271</c:v>
                </c:pt>
                <c:pt idx="45">
                  <c:v>3356.6972395401199</c:v>
                </c:pt>
                <c:pt idx="46">
                  <c:v>3557.0174548004902</c:v>
                </c:pt>
              </c:numCache>
            </c:numRef>
          </c:val>
          <c:smooth val="0"/>
          <c:extLst>
            <c:ext xmlns:c16="http://schemas.microsoft.com/office/drawing/2014/chart" uri="{C3380CC4-5D6E-409C-BE32-E72D297353CC}">
              <c16:uniqueId val="{00000001-EB44-4190-86E4-9B043D8D2588}"/>
            </c:ext>
          </c:extLst>
        </c:ser>
        <c:dLbls>
          <c:showLegendKey val="0"/>
          <c:showVal val="0"/>
          <c:showCatName val="0"/>
          <c:showSerName val="0"/>
          <c:showPercent val="0"/>
          <c:showBubbleSize val="0"/>
        </c:dLbls>
        <c:smooth val="0"/>
        <c:axId val="113870720"/>
        <c:axId val="113872256"/>
      </c:lineChart>
      <c:catAx>
        <c:axId val="113870720"/>
        <c:scaling>
          <c:orientation val="minMax"/>
        </c:scaling>
        <c:delete val="0"/>
        <c:axPos val="b"/>
        <c:numFmt formatCode="mmm\-yy" sourceLinked="0"/>
        <c:majorTickMark val="out"/>
        <c:minorTickMark val="none"/>
        <c:tickLblPos val="low"/>
        <c:spPr>
          <a:ln w="25400">
            <a:solidFill>
              <a:srgbClr val="000000"/>
            </a:solidFill>
            <a:prstDash val="solid"/>
          </a:ln>
        </c:spPr>
        <c:txPr>
          <a:bodyPr/>
          <a:lstStyle/>
          <a:p>
            <a:pPr>
              <a:defRPr sz="2400" b="0" i="0" baseline="0">
                <a:solidFill>
                  <a:srgbClr val="000000"/>
                </a:solidFill>
              </a:defRPr>
            </a:pPr>
            <a:endParaRPr lang="en-US"/>
          </a:p>
        </c:txPr>
        <c:crossAx val="113872256"/>
        <c:crosses val="autoZero"/>
        <c:auto val="0"/>
        <c:lblAlgn val="ctr"/>
        <c:lblOffset val="0"/>
        <c:tickLblSkip val="12"/>
        <c:tickMarkSkip val="1"/>
        <c:noMultiLvlLbl val="0"/>
      </c:catAx>
      <c:valAx>
        <c:axId val="113872256"/>
        <c:scaling>
          <c:orientation val="minMax"/>
          <c:min val="2200"/>
        </c:scaling>
        <c:delete val="0"/>
        <c:axPos val="l"/>
        <c:majorGridlines>
          <c:spPr>
            <a:ln w="25400">
              <a:solidFill>
                <a:srgbClr val="000000"/>
              </a:solidFill>
              <a:prstDash val="sysDot"/>
            </a:ln>
          </c:spPr>
        </c:majorGridlines>
        <c:numFmt formatCode="0.0" sourceLinked="0"/>
        <c:majorTickMark val="out"/>
        <c:minorTickMark val="none"/>
        <c:tickLblPos val="nextTo"/>
        <c:spPr>
          <a:ln>
            <a:noFill/>
          </a:ln>
        </c:spPr>
        <c:txPr>
          <a:bodyPr/>
          <a:lstStyle/>
          <a:p>
            <a:pPr>
              <a:defRPr sz="2400" b="0" baseline="0">
                <a:solidFill>
                  <a:srgbClr val="000000"/>
                </a:solidFill>
              </a:defRPr>
            </a:pPr>
            <a:endParaRPr lang="en-US"/>
          </a:p>
        </c:txPr>
        <c:crossAx val="113870720"/>
        <c:crosses val="autoZero"/>
        <c:crossBetween val="between"/>
        <c:majorUnit val="300"/>
        <c:dispUnits>
          <c:builtInUnit val="thousands"/>
        </c:dispUnits>
      </c:valAx>
    </c:plotArea>
    <c:legend>
      <c:legendPos val="r"/>
      <c:layout>
        <c:manualLayout>
          <c:xMode val="edge"/>
          <c:yMode val="edge"/>
          <c:x val="0.82994100207233312"/>
          <c:y val="0.31834618436761097"/>
          <c:w val="0.15415169616302105"/>
          <c:h val="0.19659376112091445"/>
        </c:manualLayout>
      </c:layout>
      <c:overlay val="0"/>
      <c:txPr>
        <a:bodyPr/>
        <a:lstStyle/>
        <a:p>
          <a:pPr>
            <a:defRPr sz="2400">
              <a:solidFill>
                <a:srgbClr val="000000"/>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134680360306654E-2"/>
          <c:y val="3.5752699143620593E-2"/>
          <c:w val="0.88762837787482207"/>
          <c:h val="0.86297873416587956"/>
        </c:manualLayout>
      </c:layout>
      <c:lineChart>
        <c:grouping val="standard"/>
        <c:varyColors val="0"/>
        <c:ser>
          <c:idx val="0"/>
          <c:order val="0"/>
          <c:tx>
            <c:strRef>
              <c:f>Sheet1!$B$1</c:f>
              <c:strCache>
                <c:ptCount val="1"/>
                <c:pt idx="0">
                  <c:v>Seasonally adjusted</c:v>
                </c:pt>
              </c:strCache>
            </c:strRef>
          </c:tx>
          <c:spPr>
            <a:ln w="50800">
              <a:solidFill>
                <a:srgbClr val="3208E6"/>
              </a:solidFill>
            </a:ln>
          </c:spPr>
          <c:marker>
            <c:symbol val="none"/>
          </c:marker>
          <c:cat>
            <c:numRef>
              <c:f>Sheet1!$A$2:$A$47</c:f>
              <c:numCache>
                <c:formatCode>[$-409]mmm\-yy;@</c:formatCode>
                <c:ptCount val="46"/>
                <c:pt idx="0">
                  <c:v>41287</c:v>
                </c:pt>
                <c:pt idx="6">
                  <c:v>41468</c:v>
                </c:pt>
                <c:pt idx="12">
                  <c:v>41653</c:v>
                </c:pt>
                <c:pt idx="18">
                  <c:v>41834</c:v>
                </c:pt>
                <c:pt idx="24">
                  <c:v>42030</c:v>
                </c:pt>
                <c:pt idx="30">
                  <c:v>42200</c:v>
                </c:pt>
                <c:pt idx="36">
                  <c:v>42385</c:v>
                </c:pt>
                <c:pt idx="42">
                  <c:v>42567</c:v>
                </c:pt>
              </c:numCache>
            </c:numRef>
          </c:cat>
          <c:val>
            <c:numRef>
              <c:f>Sheet1!$B$2:$B$47</c:f>
              <c:numCache>
                <c:formatCode>General</c:formatCode>
                <c:ptCount val="46"/>
                <c:pt idx="0">
                  <c:v>349518</c:v>
                </c:pt>
                <c:pt idx="1">
                  <c:v>357145</c:v>
                </c:pt>
                <c:pt idx="2">
                  <c:v>360103</c:v>
                </c:pt>
                <c:pt idx="3">
                  <c:v>346650</c:v>
                </c:pt>
                <c:pt idx="4">
                  <c:v>346250</c:v>
                </c:pt>
                <c:pt idx="5">
                  <c:v>359254</c:v>
                </c:pt>
                <c:pt idx="6">
                  <c:v>370250</c:v>
                </c:pt>
                <c:pt idx="7">
                  <c:v>370090</c:v>
                </c:pt>
                <c:pt idx="8">
                  <c:v>366214</c:v>
                </c:pt>
                <c:pt idx="9">
                  <c:v>350810</c:v>
                </c:pt>
                <c:pt idx="10">
                  <c:v>372783</c:v>
                </c:pt>
                <c:pt idx="11">
                  <c:v>358153</c:v>
                </c:pt>
                <c:pt idx="12">
                  <c:v>370367</c:v>
                </c:pt>
                <c:pt idx="13">
                  <c:v>364500</c:v>
                </c:pt>
                <c:pt idx="14">
                  <c:v>367291</c:v>
                </c:pt>
                <c:pt idx="15">
                  <c:v>375159</c:v>
                </c:pt>
                <c:pt idx="16">
                  <c:v>378908</c:v>
                </c:pt>
                <c:pt idx="17">
                  <c:v>376735</c:v>
                </c:pt>
                <c:pt idx="18">
                  <c:v>380868</c:v>
                </c:pt>
                <c:pt idx="19">
                  <c:v>383221</c:v>
                </c:pt>
                <c:pt idx="20">
                  <c:v>388338</c:v>
                </c:pt>
                <c:pt idx="21">
                  <c:v>398294</c:v>
                </c:pt>
                <c:pt idx="22">
                  <c:v>380883</c:v>
                </c:pt>
                <c:pt idx="23">
                  <c:v>401602</c:v>
                </c:pt>
                <c:pt idx="24">
                  <c:v>394421</c:v>
                </c:pt>
                <c:pt idx="25">
                  <c:v>395717</c:v>
                </c:pt>
                <c:pt idx="26">
                  <c:v>394401</c:v>
                </c:pt>
                <c:pt idx="27">
                  <c:v>398440</c:v>
                </c:pt>
                <c:pt idx="28">
                  <c:v>406747</c:v>
                </c:pt>
                <c:pt idx="29">
                  <c:v>413462</c:v>
                </c:pt>
                <c:pt idx="30">
                  <c:v>410287</c:v>
                </c:pt>
                <c:pt idx="31" formatCode="0.00">
                  <c:v>410495</c:v>
                </c:pt>
                <c:pt idx="32" formatCode="0.00">
                  <c:v>412508</c:v>
                </c:pt>
                <c:pt idx="33" formatCode="0.00">
                  <c:v>417821</c:v>
                </c:pt>
                <c:pt idx="34" formatCode="0.00">
                  <c:v>432030</c:v>
                </c:pt>
                <c:pt idx="35" formatCode="0.00">
                  <c:v>439821</c:v>
                </c:pt>
                <c:pt idx="36" formatCode="0.00">
                  <c:v>447096</c:v>
                </c:pt>
                <c:pt idx="37" formatCode="0.00">
                  <c:v>452992</c:v>
                </c:pt>
                <c:pt idx="38" formatCode="0.00">
                  <c:v>463179</c:v>
                </c:pt>
                <c:pt idx="39" formatCode="0.00">
                  <c:v>469973</c:v>
                </c:pt>
                <c:pt idx="40" formatCode="0.00">
                  <c:v>442724</c:v>
                </c:pt>
                <c:pt idx="41" formatCode="0.00">
                  <c:v>450463</c:v>
                </c:pt>
                <c:pt idx="42" formatCode="0.00">
                  <c:v>451246</c:v>
                </c:pt>
                <c:pt idx="43" formatCode="0.00">
                  <c:v>451102</c:v>
                </c:pt>
                <c:pt idx="44" formatCode="0.00">
                  <c:v>464579</c:v>
                </c:pt>
                <c:pt idx="45" formatCode="0.00">
                  <c:v>473626</c:v>
                </c:pt>
              </c:numCache>
            </c:numRef>
          </c:val>
          <c:smooth val="0"/>
          <c:extLst>
            <c:ext xmlns:c16="http://schemas.microsoft.com/office/drawing/2014/chart" uri="{C3380CC4-5D6E-409C-BE32-E72D297353CC}">
              <c16:uniqueId val="{00000000-DBFD-4D01-8795-8C26433B61D8}"/>
            </c:ext>
          </c:extLst>
        </c:ser>
        <c:dLbls>
          <c:showLegendKey val="0"/>
          <c:showVal val="0"/>
          <c:showCatName val="0"/>
          <c:showSerName val="0"/>
          <c:showPercent val="0"/>
          <c:showBubbleSize val="0"/>
        </c:dLbls>
        <c:smooth val="0"/>
        <c:axId val="114113152"/>
        <c:axId val="114123136"/>
      </c:lineChart>
      <c:catAx>
        <c:axId val="114113152"/>
        <c:scaling>
          <c:orientation val="minMax"/>
        </c:scaling>
        <c:delete val="0"/>
        <c:axPos val="b"/>
        <c:numFmt formatCode="mmm\-yy" sourceLinked="0"/>
        <c:majorTickMark val="out"/>
        <c:minorTickMark val="none"/>
        <c:tickLblPos val="low"/>
        <c:spPr>
          <a:ln w="25400">
            <a:solidFill>
              <a:srgbClr val="000000"/>
            </a:solidFill>
            <a:prstDash val="solid"/>
          </a:ln>
        </c:spPr>
        <c:txPr>
          <a:bodyPr/>
          <a:lstStyle/>
          <a:p>
            <a:pPr>
              <a:defRPr sz="2400" b="0" i="0" baseline="0">
                <a:solidFill>
                  <a:srgbClr val="000000"/>
                </a:solidFill>
              </a:defRPr>
            </a:pPr>
            <a:endParaRPr lang="en-US"/>
          </a:p>
        </c:txPr>
        <c:crossAx val="114123136"/>
        <c:crosses val="autoZero"/>
        <c:auto val="0"/>
        <c:lblAlgn val="ctr"/>
        <c:lblOffset val="0"/>
        <c:tickLblSkip val="3"/>
        <c:tickMarkSkip val="1"/>
        <c:noMultiLvlLbl val="0"/>
      </c:catAx>
      <c:valAx>
        <c:axId val="114123136"/>
        <c:scaling>
          <c:orientation val="minMax"/>
          <c:min val="325000"/>
        </c:scaling>
        <c:delete val="0"/>
        <c:axPos val="l"/>
        <c:majorGridlines>
          <c:spPr>
            <a:ln w="25400">
              <a:solidFill>
                <a:srgbClr val="000000"/>
              </a:solidFill>
              <a:prstDash val="sysDot"/>
            </a:ln>
          </c:spPr>
        </c:majorGridlines>
        <c:numFmt formatCode="0" sourceLinked="0"/>
        <c:majorTickMark val="out"/>
        <c:minorTickMark val="none"/>
        <c:tickLblPos val="nextTo"/>
        <c:spPr>
          <a:ln>
            <a:noFill/>
          </a:ln>
        </c:spPr>
        <c:txPr>
          <a:bodyPr/>
          <a:lstStyle/>
          <a:p>
            <a:pPr>
              <a:defRPr sz="2400" b="0" baseline="0">
                <a:solidFill>
                  <a:srgbClr val="000000"/>
                </a:solidFill>
              </a:defRPr>
            </a:pPr>
            <a:endParaRPr lang="en-US"/>
          </a:p>
        </c:txPr>
        <c:crossAx val="114113152"/>
        <c:crosses val="autoZero"/>
        <c:crossBetween val="between"/>
        <c:majorUnit val="25000"/>
        <c:dispUnits>
          <c:builtInUnit val="thousands"/>
        </c:dispUnits>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134603955156445E-2"/>
          <c:y val="3.4099335214788314E-2"/>
          <c:w val="0.76335258283852647"/>
          <c:h val="0.86749242377203017"/>
        </c:manualLayout>
      </c:layout>
      <c:lineChart>
        <c:grouping val="standard"/>
        <c:varyColors val="0"/>
        <c:ser>
          <c:idx val="0"/>
          <c:order val="0"/>
          <c:tx>
            <c:strRef>
              <c:f>Sheet1!$B$1</c:f>
              <c:strCache>
                <c:ptCount val="1"/>
                <c:pt idx="0">
                  <c:v>Current $</c:v>
                </c:pt>
              </c:strCache>
            </c:strRef>
          </c:tx>
          <c:spPr>
            <a:ln w="50800">
              <a:solidFill>
                <a:srgbClr val="3208E6"/>
              </a:solidFill>
            </a:ln>
          </c:spPr>
          <c:marker>
            <c:symbol val="none"/>
          </c:marker>
          <c:cat>
            <c:numRef>
              <c:f>Sheet1!$A$2:$A$47</c:f>
              <c:numCache>
                <c:formatCode>[$-409]mmm\-yy;@</c:formatCode>
                <c:ptCount val="46"/>
                <c:pt idx="0">
                  <c:v>41287</c:v>
                </c:pt>
                <c:pt idx="6">
                  <c:v>41468</c:v>
                </c:pt>
                <c:pt idx="12">
                  <c:v>41653</c:v>
                </c:pt>
                <c:pt idx="18">
                  <c:v>41834</c:v>
                </c:pt>
                <c:pt idx="24">
                  <c:v>42030</c:v>
                </c:pt>
                <c:pt idx="30">
                  <c:v>42200</c:v>
                </c:pt>
                <c:pt idx="36">
                  <c:v>42385</c:v>
                </c:pt>
                <c:pt idx="42">
                  <c:v>42567</c:v>
                </c:pt>
              </c:numCache>
            </c:numRef>
          </c:cat>
          <c:val>
            <c:numRef>
              <c:f>Sheet1!$B$2:$B$47</c:f>
              <c:numCache>
                <c:formatCode>0.00</c:formatCode>
                <c:ptCount val="46"/>
                <c:pt idx="0">
                  <c:v>5143835</c:v>
                </c:pt>
                <c:pt idx="1">
                  <c:v>5105470</c:v>
                </c:pt>
                <c:pt idx="2">
                  <c:v>5212906</c:v>
                </c:pt>
                <c:pt idx="3">
                  <c:v>5127452</c:v>
                </c:pt>
                <c:pt idx="4">
                  <c:v>5162247</c:v>
                </c:pt>
                <c:pt idx="5">
                  <c:v>5186815</c:v>
                </c:pt>
                <c:pt idx="6">
                  <c:v>5251311</c:v>
                </c:pt>
                <c:pt idx="7">
                  <c:v>5284706</c:v>
                </c:pt>
                <c:pt idx="8">
                  <c:v>5284569</c:v>
                </c:pt>
                <c:pt idx="9">
                  <c:v>5333877</c:v>
                </c:pt>
                <c:pt idx="10">
                  <c:v>5327144</c:v>
                </c:pt>
                <c:pt idx="11">
                  <c:v>5313798</c:v>
                </c:pt>
                <c:pt idx="12" formatCode="General">
                  <c:v>5332148</c:v>
                </c:pt>
                <c:pt idx="13" formatCode="General">
                  <c:v>5257442</c:v>
                </c:pt>
                <c:pt idx="14" formatCode="General">
                  <c:v>5400154</c:v>
                </c:pt>
                <c:pt idx="15" formatCode="General">
                  <c:v>5495453</c:v>
                </c:pt>
                <c:pt idx="16" formatCode="General">
                  <c:v>5456562</c:v>
                </c:pt>
                <c:pt idx="17" formatCode="General">
                  <c:v>5574533</c:v>
                </c:pt>
                <c:pt idx="18" formatCode="General">
                  <c:v>5597428</c:v>
                </c:pt>
                <c:pt idx="19" formatCode="General">
                  <c:v>5592567</c:v>
                </c:pt>
                <c:pt idx="20" formatCode="General">
                  <c:v>5608697</c:v>
                </c:pt>
                <c:pt idx="21" formatCode="General">
                  <c:v>5637417</c:v>
                </c:pt>
                <c:pt idx="22" formatCode="General">
                  <c:v>5705030</c:v>
                </c:pt>
                <c:pt idx="23" formatCode="General">
                  <c:v>5615975</c:v>
                </c:pt>
                <c:pt idx="24" formatCode="General">
                  <c:v>5510364</c:v>
                </c:pt>
                <c:pt idx="25" formatCode="General">
                  <c:v>5788470</c:v>
                </c:pt>
                <c:pt idx="26" formatCode="General">
                  <c:v>5781883</c:v>
                </c:pt>
                <c:pt idx="27" formatCode="General">
                  <c:v>5772707</c:v>
                </c:pt>
                <c:pt idx="28" formatCode="General">
                  <c:v>5833695</c:v>
                </c:pt>
                <c:pt idx="29" formatCode="General">
                  <c:v>5899968</c:v>
                </c:pt>
                <c:pt idx="30">
                  <c:v>5876855</c:v>
                </c:pt>
                <c:pt idx="31">
                  <c:v>5944374</c:v>
                </c:pt>
                <c:pt idx="32">
                  <c:v>5966391</c:v>
                </c:pt>
                <c:pt idx="33">
                  <c:v>5946962</c:v>
                </c:pt>
                <c:pt idx="34">
                  <c:v>6042456</c:v>
                </c:pt>
                <c:pt idx="35">
                  <c:v>5907629</c:v>
                </c:pt>
                <c:pt idx="36">
                  <c:v>6078318</c:v>
                </c:pt>
                <c:pt idx="37">
                  <c:v>6146525</c:v>
                </c:pt>
                <c:pt idx="38">
                  <c:v>6074348</c:v>
                </c:pt>
                <c:pt idx="39">
                  <c:v>6198045</c:v>
                </c:pt>
                <c:pt idx="40">
                  <c:v>6197177</c:v>
                </c:pt>
                <c:pt idx="41">
                  <c:v>6200709</c:v>
                </c:pt>
                <c:pt idx="42">
                  <c:v>6257413</c:v>
                </c:pt>
                <c:pt idx="43">
                  <c:v>6266182</c:v>
                </c:pt>
                <c:pt idx="44">
                  <c:v>6331815</c:v>
                </c:pt>
                <c:pt idx="45">
                  <c:v>6448058</c:v>
                </c:pt>
              </c:numCache>
            </c:numRef>
          </c:val>
          <c:smooth val="0"/>
          <c:extLst>
            <c:ext xmlns:c16="http://schemas.microsoft.com/office/drawing/2014/chart" uri="{C3380CC4-5D6E-409C-BE32-E72D297353CC}">
              <c16:uniqueId val="{00000000-1C63-4E17-A4D7-BCFE6D441FF2}"/>
            </c:ext>
          </c:extLst>
        </c:ser>
        <c:ser>
          <c:idx val="1"/>
          <c:order val="1"/>
          <c:tx>
            <c:strRef>
              <c:f>Sheet1!$C$1</c:f>
              <c:strCache>
                <c:ptCount val="1"/>
                <c:pt idx="0">
                  <c:v>2007 $</c:v>
                </c:pt>
              </c:strCache>
            </c:strRef>
          </c:tx>
          <c:spPr>
            <a:ln w="50800">
              <a:solidFill>
                <a:srgbClr val="FF0000"/>
              </a:solidFill>
            </a:ln>
          </c:spPr>
          <c:marker>
            <c:symbol val="none"/>
          </c:marker>
          <c:cat>
            <c:numRef>
              <c:f>Sheet1!$A$2:$A$47</c:f>
              <c:numCache>
                <c:formatCode>[$-409]mmm\-yy;@</c:formatCode>
                <c:ptCount val="46"/>
                <c:pt idx="0">
                  <c:v>41287</c:v>
                </c:pt>
                <c:pt idx="6">
                  <c:v>41468</c:v>
                </c:pt>
                <c:pt idx="12">
                  <c:v>41653</c:v>
                </c:pt>
                <c:pt idx="18">
                  <c:v>41834</c:v>
                </c:pt>
                <c:pt idx="24">
                  <c:v>42030</c:v>
                </c:pt>
                <c:pt idx="30">
                  <c:v>42200</c:v>
                </c:pt>
                <c:pt idx="36">
                  <c:v>42385</c:v>
                </c:pt>
                <c:pt idx="42">
                  <c:v>42567</c:v>
                </c:pt>
              </c:numCache>
            </c:numRef>
          </c:cat>
          <c:val>
            <c:numRef>
              <c:f>Sheet1!$C$2:$C$47</c:f>
              <c:numCache>
                <c:formatCode>General</c:formatCode>
                <c:ptCount val="46"/>
                <c:pt idx="0">
                  <c:v>5003730.5447470797</c:v>
                </c:pt>
                <c:pt idx="1">
                  <c:v>4904390.0096061397</c:v>
                </c:pt>
                <c:pt idx="2">
                  <c:v>5041495.16441005</c:v>
                </c:pt>
                <c:pt idx="3">
                  <c:v>4987793.7743190601</c:v>
                </c:pt>
                <c:pt idx="4">
                  <c:v>5036338.5365853598</c:v>
                </c:pt>
                <c:pt idx="5">
                  <c:v>5045539.8832684802</c:v>
                </c:pt>
                <c:pt idx="6">
                  <c:v>5103314.8688046597</c:v>
                </c:pt>
                <c:pt idx="7">
                  <c:v>5130782.5242718402</c:v>
                </c:pt>
                <c:pt idx="8">
                  <c:v>5120706.3953488301</c:v>
                </c:pt>
                <c:pt idx="9">
                  <c:v>5178521.3592232997</c:v>
                </c:pt>
                <c:pt idx="10">
                  <c:v>5182046.6926069995</c:v>
                </c:pt>
                <c:pt idx="11">
                  <c:v>5139069.6324951602</c:v>
                </c:pt>
                <c:pt idx="12">
                  <c:v>5156816.2475822</c:v>
                </c:pt>
                <c:pt idx="13">
                  <c:v>5060098.1713185702</c:v>
                </c:pt>
                <c:pt idx="14">
                  <c:v>5207477.3384763701</c:v>
                </c:pt>
                <c:pt idx="15">
                  <c:v>5268890.6999041196</c:v>
                </c:pt>
                <c:pt idx="16">
                  <c:v>5236623.8003838696</c:v>
                </c:pt>
                <c:pt idx="17">
                  <c:v>5334481.3397129104</c:v>
                </c:pt>
                <c:pt idx="18">
                  <c:v>5366661.5532118902</c:v>
                </c:pt>
                <c:pt idx="19">
                  <c:v>5356864.9425287303</c:v>
                </c:pt>
                <c:pt idx="20">
                  <c:v>5362043.0210325001</c:v>
                </c:pt>
                <c:pt idx="21">
                  <c:v>5389500</c:v>
                </c:pt>
                <c:pt idx="22">
                  <c:v>5485605.7692307597</c:v>
                </c:pt>
                <c:pt idx="23">
                  <c:v>5436568.2478218703</c:v>
                </c:pt>
                <c:pt idx="24">
                  <c:v>5370725.1461988296</c:v>
                </c:pt>
                <c:pt idx="25">
                  <c:v>5625335.2769679297</c:v>
                </c:pt>
                <c:pt idx="26">
                  <c:v>5570214.8362234998</c:v>
                </c:pt>
                <c:pt idx="27">
                  <c:v>5550679.8076922996</c:v>
                </c:pt>
                <c:pt idx="28">
                  <c:v>5577146.2715105098</c:v>
                </c:pt>
                <c:pt idx="29">
                  <c:v>5608334.6007604497</c:v>
                </c:pt>
                <c:pt idx="30">
                  <c:v>5570478.6729857801</c:v>
                </c:pt>
                <c:pt idx="31">
                  <c:v>5639823.5294117602</c:v>
                </c:pt>
                <c:pt idx="32">
                  <c:v>5698558.7392550102</c:v>
                </c:pt>
                <c:pt idx="33">
                  <c:v>5653005.70342205</c:v>
                </c:pt>
                <c:pt idx="34">
                  <c:v>5738324.7863247804</c:v>
                </c:pt>
                <c:pt idx="35">
                  <c:v>5610283.9506172799</c:v>
                </c:pt>
                <c:pt idx="36">
                  <c:v>5772381.7663817601</c:v>
                </c:pt>
                <c:pt idx="37">
                  <c:v>5870606.4947468899</c:v>
                </c:pt>
                <c:pt idx="38">
                  <c:v>5785093.3333333302</c:v>
                </c:pt>
                <c:pt idx="39">
                  <c:v>5858265.5954631297</c:v>
                </c:pt>
                <c:pt idx="40">
                  <c:v>5851914.0698772399</c:v>
                </c:pt>
                <c:pt idx="41">
                  <c:v>5838709.0395480199</c:v>
                </c:pt>
                <c:pt idx="42">
                  <c:v>5914379.0170132304</c:v>
                </c:pt>
                <c:pt idx="43">
                  <c:v>5917074.59867799</c:v>
                </c:pt>
                <c:pt idx="44">
                  <c:v>5973410.3773584897</c:v>
                </c:pt>
                <c:pt idx="45">
                  <c:v>6054514.5539906099</c:v>
                </c:pt>
              </c:numCache>
            </c:numRef>
          </c:val>
          <c:smooth val="0"/>
          <c:extLst>
            <c:ext xmlns:c16="http://schemas.microsoft.com/office/drawing/2014/chart" uri="{C3380CC4-5D6E-409C-BE32-E72D297353CC}">
              <c16:uniqueId val="{00000001-1C63-4E17-A4D7-BCFE6D441FF2}"/>
            </c:ext>
          </c:extLst>
        </c:ser>
        <c:dLbls>
          <c:showLegendKey val="0"/>
          <c:showVal val="0"/>
          <c:showCatName val="0"/>
          <c:showSerName val="0"/>
          <c:showPercent val="0"/>
          <c:showBubbleSize val="0"/>
        </c:dLbls>
        <c:smooth val="0"/>
        <c:axId val="115422336"/>
        <c:axId val="115423872"/>
      </c:lineChart>
      <c:catAx>
        <c:axId val="115422336"/>
        <c:scaling>
          <c:orientation val="minMax"/>
        </c:scaling>
        <c:delete val="0"/>
        <c:axPos val="b"/>
        <c:numFmt formatCode="mmm\-yy" sourceLinked="0"/>
        <c:majorTickMark val="out"/>
        <c:minorTickMark val="none"/>
        <c:tickLblPos val="low"/>
        <c:spPr>
          <a:ln w="25400">
            <a:solidFill>
              <a:srgbClr val="000000"/>
            </a:solidFill>
            <a:prstDash val="solid"/>
          </a:ln>
        </c:spPr>
        <c:txPr>
          <a:bodyPr/>
          <a:lstStyle/>
          <a:p>
            <a:pPr>
              <a:defRPr sz="2400" b="0" i="0" baseline="0">
                <a:solidFill>
                  <a:srgbClr val="000000"/>
                </a:solidFill>
              </a:defRPr>
            </a:pPr>
            <a:endParaRPr lang="en-US"/>
          </a:p>
        </c:txPr>
        <c:crossAx val="115423872"/>
        <c:crosses val="autoZero"/>
        <c:auto val="0"/>
        <c:lblAlgn val="ctr"/>
        <c:lblOffset val="0"/>
        <c:tickLblSkip val="6"/>
        <c:tickMarkSkip val="1"/>
        <c:noMultiLvlLbl val="0"/>
      </c:catAx>
      <c:valAx>
        <c:axId val="115423872"/>
        <c:scaling>
          <c:orientation val="minMax"/>
          <c:min val="4500000"/>
        </c:scaling>
        <c:delete val="0"/>
        <c:axPos val="l"/>
        <c:majorGridlines>
          <c:spPr>
            <a:ln w="25400">
              <a:solidFill>
                <a:srgbClr val="000000"/>
              </a:solidFill>
              <a:prstDash val="sysDot"/>
            </a:ln>
          </c:spPr>
        </c:majorGridlines>
        <c:numFmt formatCode="0.0" sourceLinked="0"/>
        <c:majorTickMark val="out"/>
        <c:minorTickMark val="none"/>
        <c:tickLblPos val="nextTo"/>
        <c:spPr>
          <a:ln>
            <a:noFill/>
          </a:ln>
        </c:spPr>
        <c:txPr>
          <a:bodyPr/>
          <a:lstStyle/>
          <a:p>
            <a:pPr>
              <a:defRPr sz="2400" b="0" baseline="0">
                <a:solidFill>
                  <a:srgbClr val="000000"/>
                </a:solidFill>
              </a:defRPr>
            </a:pPr>
            <a:endParaRPr lang="en-US"/>
          </a:p>
        </c:txPr>
        <c:crossAx val="115422336"/>
        <c:crosses val="autoZero"/>
        <c:crossBetween val="between"/>
        <c:majorUnit val="300000"/>
        <c:dispUnits>
          <c:builtInUnit val="millions"/>
        </c:dispUnits>
      </c:valAx>
    </c:plotArea>
    <c:legend>
      <c:legendPos val="r"/>
      <c:layout>
        <c:manualLayout>
          <c:xMode val="edge"/>
          <c:yMode val="edge"/>
          <c:x val="0.86374401832220538"/>
          <c:y val="0.26125245480559273"/>
          <c:w val="0.12929653715576192"/>
          <c:h val="0.25597123986541342"/>
        </c:manualLayout>
      </c:layout>
      <c:overlay val="0"/>
      <c:txPr>
        <a:bodyPr/>
        <a:lstStyle/>
        <a:p>
          <a:pPr>
            <a:defRPr sz="2400">
              <a:solidFill>
                <a:srgbClr val="000000"/>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313600833175842E-2"/>
          <c:y val="3.9612002099310588E-2"/>
          <c:w val="0.85481683839292455"/>
          <c:h val="0.85819732181833819"/>
        </c:manualLayout>
      </c:layout>
      <c:lineChart>
        <c:grouping val="standard"/>
        <c:varyColors val="0"/>
        <c:ser>
          <c:idx val="0"/>
          <c:order val="0"/>
          <c:tx>
            <c:strRef>
              <c:f>Sheet1!$B$1</c:f>
              <c:strCache>
                <c:ptCount val="1"/>
                <c:pt idx="0">
                  <c:v>Current $</c:v>
                </c:pt>
              </c:strCache>
            </c:strRef>
          </c:tx>
          <c:spPr>
            <a:ln w="50800">
              <a:solidFill>
                <a:srgbClr val="3208E6"/>
              </a:solidFill>
            </a:ln>
          </c:spPr>
          <c:marker>
            <c:symbol val="none"/>
          </c:marker>
          <c:cat>
            <c:strRef>
              <c:f>Sheet1!$A$2:$A$16</c:f>
              <c:strCache>
                <c:ptCount val="13"/>
                <c:pt idx="0">
                  <c:v>Q1-13</c:v>
                </c:pt>
                <c:pt idx="1">
                  <c:v>4/1/2013</c:v>
                </c:pt>
                <c:pt idx="2">
                  <c:v>7/1/2013</c:v>
                </c:pt>
                <c:pt idx="3">
                  <c:v>Q1-2013</c:v>
                </c:pt>
                <c:pt idx="4">
                  <c:v>Q1-14</c:v>
                </c:pt>
                <c:pt idx="5">
                  <c:v>4/1/2014</c:v>
                </c:pt>
                <c:pt idx="6">
                  <c:v>7/1/2014</c:v>
                </c:pt>
                <c:pt idx="7">
                  <c:v>41913</c:v>
                </c:pt>
                <c:pt idx="8">
                  <c:v>Q1-15</c:v>
                </c:pt>
                <c:pt idx="11">
                  <c:v>10/1/2014</c:v>
                </c:pt>
                <c:pt idx="12">
                  <c:v>Q1-16</c:v>
                </c:pt>
              </c:strCache>
            </c:strRef>
          </c:cat>
          <c:val>
            <c:numRef>
              <c:f>Sheet1!$B$2:$B$16</c:f>
              <c:numCache>
                <c:formatCode>General</c:formatCode>
                <c:ptCount val="15"/>
                <c:pt idx="0">
                  <c:v>364408</c:v>
                </c:pt>
                <c:pt idx="1">
                  <c:v>362918</c:v>
                </c:pt>
                <c:pt idx="2">
                  <c:v>348666</c:v>
                </c:pt>
                <c:pt idx="3">
                  <c:v>349268</c:v>
                </c:pt>
                <c:pt idx="4">
                  <c:v>339608</c:v>
                </c:pt>
                <c:pt idx="5">
                  <c:v>339529</c:v>
                </c:pt>
                <c:pt idx="6">
                  <c:v>336903</c:v>
                </c:pt>
                <c:pt idx="7">
                  <c:v>361374</c:v>
                </c:pt>
                <c:pt idx="8">
                  <c:v>380049</c:v>
                </c:pt>
                <c:pt idx="9">
                  <c:v>400649</c:v>
                </c:pt>
                <c:pt idx="10">
                  <c:v>414795</c:v>
                </c:pt>
                <c:pt idx="11">
                  <c:v>395556</c:v>
                </c:pt>
                <c:pt idx="12">
                  <c:v>390433</c:v>
                </c:pt>
                <c:pt idx="13">
                  <c:v>367968</c:v>
                </c:pt>
                <c:pt idx="14">
                  <c:v>353532</c:v>
                </c:pt>
              </c:numCache>
            </c:numRef>
          </c:val>
          <c:smooth val="0"/>
          <c:extLst>
            <c:ext xmlns:c16="http://schemas.microsoft.com/office/drawing/2014/chart" uri="{C3380CC4-5D6E-409C-BE32-E72D297353CC}">
              <c16:uniqueId val="{00000000-E067-450F-9CFD-AEC5D1D0874E}"/>
            </c:ext>
          </c:extLst>
        </c:ser>
        <c:ser>
          <c:idx val="1"/>
          <c:order val="1"/>
          <c:tx>
            <c:strRef>
              <c:f>Sheet1!$C$1</c:f>
              <c:strCache>
                <c:ptCount val="1"/>
                <c:pt idx="0">
                  <c:v>2007 $</c:v>
                </c:pt>
              </c:strCache>
            </c:strRef>
          </c:tx>
          <c:spPr>
            <a:ln w="50800">
              <a:solidFill>
                <a:srgbClr val="FF0000"/>
              </a:solidFill>
            </a:ln>
          </c:spPr>
          <c:marker>
            <c:symbol val="none"/>
          </c:marker>
          <c:cat>
            <c:strRef>
              <c:f>Sheet1!$A$2:$A$16</c:f>
              <c:strCache>
                <c:ptCount val="13"/>
                <c:pt idx="0">
                  <c:v>Q1-13</c:v>
                </c:pt>
                <c:pt idx="1">
                  <c:v>4/1/2013</c:v>
                </c:pt>
                <c:pt idx="2">
                  <c:v>7/1/2013</c:v>
                </c:pt>
                <c:pt idx="3">
                  <c:v>Q1-2013</c:v>
                </c:pt>
                <c:pt idx="4">
                  <c:v>Q1-14</c:v>
                </c:pt>
                <c:pt idx="5">
                  <c:v>4/1/2014</c:v>
                </c:pt>
                <c:pt idx="6">
                  <c:v>7/1/2014</c:v>
                </c:pt>
                <c:pt idx="7">
                  <c:v>41913</c:v>
                </c:pt>
                <c:pt idx="8">
                  <c:v>Q1-15</c:v>
                </c:pt>
                <c:pt idx="11">
                  <c:v>10/1/2014</c:v>
                </c:pt>
                <c:pt idx="12">
                  <c:v>Q1-16</c:v>
                </c:pt>
              </c:strCache>
            </c:strRef>
          </c:cat>
          <c:val>
            <c:numRef>
              <c:f>Sheet1!$C$2:$C$16</c:f>
              <c:numCache>
                <c:formatCode>General</c:formatCode>
                <c:ptCount val="15"/>
                <c:pt idx="0">
                  <c:v>354272</c:v>
                </c:pt>
                <c:pt idx="1">
                  <c:v>344108</c:v>
                </c:pt>
                <c:pt idx="2">
                  <c:v>329586</c:v>
                </c:pt>
                <c:pt idx="3">
                  <c:v>329215</c:v>
                </c:pt>
                <c:pt idx="4">
                  <c:v>318440</c:v>
                </c:pt>
                <c:pt idx="5">
                  <c:v>316245</c:v>
                </c:pt>
                <c:pt idx="6">
                  <c:v>311835</c:v>
                </c:pt>
                <c:pt idx="7">
                  <c:v>334266</c:v>
                </c:pt>
                <c:pt idx="8">
                  <c:v>348488</c:v>
                </c:pt>
                <c:pt idx="9">
                  <c:v>364637</c:v>
                </c:pt>
                <c:pt idx="10">
                  <c:v>377445</c:v>
                </c:pt>
                <c:pt idx="11">
                  <c:v>359084</c:v>
                </c:pt>
                <c:pt idx="12">
                  <c:v>348505</c:v>
                </c:pt>
                <c:pt idx="13">
                  <c:v>323868</c:v>
                </c:pt>
                <c:pt idx="14">
                  <c:v>308473</c:v>
                </c:pt>
              </c:numCache>
            </c:numRef>
          </c:val>
          <c:smooth val="0"/>
          <c:extLst>
            <c:ext xmlns:c16="http://schemas.microsoft.com/office/drawing/2014/chart" uri="{C3380CC4-5D6E-409C-BE32-E72D297353CC}">
              <c16:uniqueId val="{00000001-E067-450F-9CFD-AEC5D1D0874E}"/>
            </c:ext>
          </c:extLst>
        </c:ser>
        <c:dLbls>
          <c:showLegendKey val="0"/>
          <c:showVal val="0"/>
          <c:showCatName val="0"/>
          <c:showSerName val="0"/>
          <c:showPercent val="0"/>
          <c:showBubbleSize val="0"/>
        </c:dLbls>
        <c:smooth val="0"/>
        <c:axId val="115470336"/>
        <c:axId val="115471872"/>
      </c:lineChart>
      <c:catAx>
        <c:axId val="115470336"/>
        <c:scaling>
          <c:orientation val="minMax"/>
        </c:scaling>
        <c:delete val="0"/>
        <c:axPos val="b"/>
        <c:numFmt formatCode="General" sourceLinked="0"/>
        <c:majorTickMark val="out"/>
        <c:minorTickMark val="none"/>
        <c:tickLblPos val="low"/>
        <c:spPr>
          <a:ln w="25400">
            <a:solidFill>
              <a:srgbClr val="000000"/>
            </a:solidFill>
          </a:ln>
        </c:spPr>
        <c:txPr>
          <a:bodyPr/>
          <a:lstStyle/>
          <a:p>
            <a:pPr>
              <a:defRPr sz="2400" b="0" i="0" baseline="0">
                <a:solidFill>
                  <a:srgbClr val="000000"/>
                </a:solidFill>
              </a:defRPr>
            </a:pPr>
            <a:endParaRPr lang="en-US"/>
          </a:p>
        </c:txPr>
        <c:crossAx val="115471872"/>
        <c:crosses val="autoZero"/>
        <c:auto val="0"/>
        <c:lblAlgn val="ctr"/>
        <c:lblOffset val="0"/>
        <c:tickLblSkip val="4"/>
        <c:tickMarkSkip val="1"/>
        <c:noMultiLvlLbl val="0"/>
      </c:catAx>
      <c:valAx>
        <c:axId val="115471872"/>
        <c:scaling>
          <c:orientation val="minMax"/>
          <c:min val="275000"/>
        </c:scaling>
        <c:delete val="0"/>
        <c:axPos val="l"/>
        <c:majorGridlines>
          <c:spPr>
            <a:ln w="25400">
              <a:solidFill>
                <a:srgbClr val="424143"/>
              </a:solidFill>
              <a:prstDash val="sysDot"/>
            </a:ln>
          </c:spPr>
        </c:majorGridlines>
        <c:numFmt formatCode="#,##0" sourceLinked="0"/>
        <c:majorTickMark val="out"/>
        <c:minorTickMark val="none"/>
        <c:tickLblPos val="nextTo"/>
        <c:spPr>
          <a:ln>
            <a:noFill/>
          </a:ln>
        </c:spPr>
        <c:txPr>
          <a:bodyPr/>
          <a:lstStyle/>
          <a:p>
            <a:pPr algn="ctr">
              <a:defRPr lang="en-US" sz="2400" b="0" i="0" u="none" strike="noStrike" kern="1200" baseline="0">
                <a:solidFill>
                  <a:srgbClr val="000000"/>
                </a:solidFill>
                <a:latin typeface="+mn-lt"/>
                <a:ea typeface="+mn-ea"/>
                <a:cs typeface="+mn-cs"/>
              </a:defRPr>
            </a:pPr>
            <a:endParaRPr lang="en-US"/>
          </a:p>
        </c:txPr>
        <c:crossAx val="115470336"/>
        <c:crosses val="autoZero"/>
        <c:crossBetween val="between"/>
        <c:majorUnit val="25000"/>
        <c:dispUnits>
          <c:builtInUnit val="thousands"/>
          <c:dispUnitsLbl/>
        </c:dispUnits>
      </c:valAx>
    </c:plotArea>
    <c:legend>
      <c:legendPos val="t"/>
      <c:layout>
        <c:manualLayout>
          <c:xMode val="edge"/>
          <c:yMode val="edge"/>
          <c:x val="0.2118810291084321"/>
          <c:y val="0.7843208074765422"/>
          <c:w val="0.64642538201420585"/>
          <c:h val="9.7804775708639949E-2"/>
        </c:manualLayout>
      </c:layout>
      <c:overlay val="0"/>
      <c:txPr>
        <a:bodyPr/>
        <a:lstStyle/>
        <a:p>
          <a:pPr>
            <a:defRPr sz="2400">
              <a:solidFill>
                <a:srgbClr val="000000"/>
              </a:solidFill>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12873843313978E-2"/>
          <c:y val="3.7328390244415838E-2"/>
          <c:w val="0.80433808959456754"/>
          <c:h val="0.83712330758374021"/>
        </c:manualLayout>
      </c:layout>
      <c:lineChart>
        <c:grouping val="standard"/>
        <c:varyColors val="0"/>
        <c:ser>
          <c:idx val="2"/>
          <c:order val="0"/>
          <c:tx>
            <c:strRef>
              <c:f>Sheet1!$B$1</c:f>
              <c:strCache>
                <c:ptCount val="1"/>
                <c:pt idx="0">
                  <c:v>Current $</c:v>
                </c:pt>
              </c:strCache>
            </c:strRef>
          </c:tx>
          <c:spPr>
            <a:ln w="50800">
              <a:solidFill>
                <a:srgbClr val="3208E6"/>
              </a:solidFill>
              <a:prstDash val="solid"/>
            </a:ln>
          </c:spPr>
          <c:marker>
            <c:symbol val="none"/>
          </c:marker>
          <c:cat>
            <c:strRef>
              <c:f>Sheet1!$A$2:$A$16</c:f>
              <c:strCache>
                <c:ptCount val="13"/>
                <c:pt idx="0">
                  <c:v>Q1-13</c:v>
                </c:pt>
                <c:pt idx="1">
                  <c:v>4/1/2013</c:v>
                </c:pt>
                <c:pt idx="2">
                  <c:v>7/1/2013</c:v>
                </c:pt>
                <c:pt idx="3">
                  <c:v>Q1-2013</c:v>
                </c:pt>
                <c:pt idx="4">
                  <c:v>Q1-14</c:v>
                </c:pt>
                <c:pt idx="5">
                  <c:v>4/1/2014</c:v>
                </c:pt>
                <c:pt idx="6">
                  <c:v>7/1/2014</c:v>
                </c:pt>
                <c:pt idx="7">
                  <c:v>10/1/2014</c:v>
                </c:pt>
                <c:pt idx="8">
                  <c:v>Q1-15</c:v>
                </c:pt>
                <c:pt idx="11">
                  <c:v>10/1/2014</c:v>
                </c:pt>
                <c:pt idx="12">
                  <c:v>Q1-16</c:v>
                </c:pt>
              </c:strCache>
            </c:strRef>
          </c:cat>
          <c:val>
            <c:numRef>
              <c:f>Sheet1!$B$2:$B$16</c:f>
              <c:numCache>
                <c:formatCode>General</c:formatCode>
                <c:ptCount val="15"/>
                <c:pt idx="0">
                  <c:v>1086567</c:v>
                </c:pt>
                <c:pt idx="1">
                  <c:v>1062759</c:v>
                </c:pt>
                <c:pt idx="2">
                  <c:v>1012854</c:v>
                </c:pt>
                <c:pt idx="3">
                  <c:v>990419</c:v>
                </c:pt>
                <c:pt idx="4">
                  <c:v>943670</c:v>
                </c:pt>
                <c:pt idx="5">
                  <c:v>921839</c:v>
                </c:pt>
                <c:pt idx="6">
                  <c:v>960446</c:v>
                </c:pt>
                <c:pt idx="7">
                  <c:v>951903</c:v>
                </c:pt>
                <c:pt idx="8">
                  <c:v>941910</c:v>
                </c:pt>
                <c:pt idx="9">
                  <c:v>941306</c:v>
                </c:pt>
                <c:pt idx="10">
                  <c:v>976002</c:v>
                </c:pt>
                <c:pt idx="11">
                  <c:v>1038430</c:v>
                </c:pt>
                <c:pt idx="12">
                  <c:v>1098175</c:v>
                </c:pt>
                <c:pt idx="13" formatCode="0.0000">
                  <c:v>1148067</c:v>
                </c:pt>
                <c:pt idx="14" formatCode="0.0000">
                  <c:v>1116038</c:v>
                </c:pt>
              </c:numCache>
            </c:numRef>
          </c:val>
          <c:smooth val="1"/>
          <c:extLst>
            <c:ext xmlns:c16="http://schemas.microsoft.com/office/drawing/2014/chart" uri="{C3380CC4-5D6E-409C-BE32-E72D297353CC}">
              <c16:uniqueId val="{00000000-4120-4822-AA8B-E776A761D1DC}"/>
            </c:ext>
          </c:extLst>
        </c:ser>
        <c:ser>
          <c:idx val="0"/>
          <c:order val="1"/>
          <c:tx>
            <c:strRef>
              <c:f>Sheet1!$C$1</c:f>
              <c:strCache>
                <c:ptCount val="1"/>
                <c:pt idx="0">
                  <c:v>2007 $</c:v>
                </c:pt>
              </c:strCache>
            </c:strRef>
          </c:tx>
          <c:spPr>
            <a:ln w="50800">
              <a:solidFill>
                <a:srgbClr val="FF0000"/>
              </a:solidFill>
            </a:ln>
          </c:spPr>
          <c:marker>
            <c:symbol val="none"/>
          </c:marker>
          <c:cat>
            <c:strRef>
              <c:f>Sheet1!$A$2:$A$16</c:f>
              <c:strCache>
                <c:ptCount val="13"/>
                <c:pt idx="0">
                  <c:v>Q1-13</c:v>
                </c:pt>
                <c:pt idx="1">
                  <c:v>4/1/2013</c:v>
                </c:pt>
                <c:pt idx="2">
                  <c:v>7/1/2013</c:v>
                </c:pt>
                <c:pt idx="3">
                  <c:v>Q1-2013</c:v>
                </c:pt>
                <c:pt idx="4">
                  <c:v>Q1-14</c:v>
                </c:pt>
                <c:pt idx="5">
                  <c:v>4/1/2014</c:v>
                </c:pt>
                <c:pt idx="6">
                  <c:v>7/1/2014</c:v>
                </c:pt>
                <c:pt idx="7">
                  <c:v>10/1/2014</c:v>
                </c:pt>
                <c:pt idx="8">
                  <c:v>Q1-15</c:v>
                </c:pt>
                <c:pt idx="11">
                  <c:v>10/1/2014</c:v>
                </c:pt>
                <c:pt idx="12">
                  <c:v>Q1-16</c:v>
                </c:pt>
              </c:strCache>
            </c:strRef>
          </c:cat>
          <c:val>
            <c:numRef>
              <c:f>Sheet1!$C$2:$C$16</c:f>
              <c:numCache>
                <c:formatCode>General</c:formatCode>
                <c:ptCount val="15"/>
                <c:pt idx="0">
                  <c:v>1097403</c:v>
                </c:pt>
                <c:pt idx="1">
                  <c:v>1050642</c:v>
                </c:pt>
                <c:pt idx="2">
                  <c:v>998712</c:v>
                </c:pt>
                <c:pt idx="3">
                  <c:v>973923</c:v>
                </c:pt>
                <c:pt idx="4">
                  <c:v>923354</c:v>
                </c:pt>
                <c:pt idx="5">
                  <c:v>897163</c:v>
                </c:pt>
                <c:pt idx="6">
                  <c:v>928770</c:v>
                </c:pt>
                <c:pt idx="7">
                  <c:v>920637</c:v>
                </c:pt>
                <c:pt idx="8">
                  <c:v>901315</c:v>
                </c:pt>
                <c:pt idx="9">
                  <c:v>894601</c:v>
                </c:pt>
                <c:pt idx="10">
                  <c:v>926478</c:v>
                </c:pt>
                <c:pt idx="11">
                  <c:v>981499</c:v>
                </c:pt>
                <c:pt idx="12">
                  <c:v>1015944</c:v>
                </c:pt>
                <c:pt idx="13">
                  <c:v>1043109</c:v>
                </c:pt>
                <c:pt idx="14">
                  <c:v>1001112</c:v>
                </c:pt>
              </c:numCache>
            </c:numRef>
          </c:val>
          <c:smooth val="0"/>
          <c:extLst>
            <c:ext xmlns:c16="http://schemas.microsoft.com/office/drawing/2014/chart" uri="{C3380CC4-5D6E-409C-BE32-E72D297353CC}">
              <c16:uniqueId val="{00000001-4120-4822-AA8B-E776A761D1DC}"/>
            </c:ext>
          </c:extLst>
        </c:ser>
        <c:dLbls>
          <c:showLegendKey val="0"/>
          <c:showVal val="0"/>
          <c:showCatName val="0"/>
          <c:showSerName val="0"/>
          <c:showPercent val="0"/>
          <c:showBubbleSize val="0"/>
        </c:dLbls>
        <c:smooth val="0"/>
        <c:axId val="115592192"/>
        <c:axId val="115610368"/>
      </c:lineChart>
      <c:catAx>
        <c:axId val="115592192"/>
        <c:scaling>
          <c:orientation val="minMax"/>
        </c:scaling>
        <c:delete val="0"/>
        <c:axPos val="b"/>
        <c:numFmt formatCode="General" sourceLinked="1"/>
        <c:majorTickMark val="out"/>
        <c:minorTickMark val="none"/>
        <c:tickLblPos val="low"/>
        <c:spPr>
          <a:ln w="25400">
            <a:solidFill>
              <a:srgbClr val="000000"/>
            </a:solidFill>
          </a:ln>
        </c:spPr>
        <c:txPr>
          <a:bodyPr anchor="t" anchorCtr="0"/>
          <a:lstStyle/>
          <a:p>
            <a:pPr>
              <a:defRPr sz="2400" b="0" i="0" baseline="0">
                <a:solidFill>
                  <a:srgbClr val="000000"/>
                </a:solidFill>
              </a:defRPr>
            </a:pPr>
            <a:endParaRPr lang="en-US"/>
          </a:p>
        </c:txPr>
        <c:crossAx val="115610368"/>
        <c:crosses val="autoZero"/>
        <c:auto val="0"/>
        <c:lblAlgn val="l"/>
        <c:lblOffset val="0"/>
        <c:tickLblSkip val="4"/>
        <c:tickMarkSkip val="1"/>
        <c:noMultiLvlLbl val="0"/>
      </c:catAx>
      <c:valAx>
        <c:axId val="115610368"/>
        <c:scaling>
          <c:orientation val="minMax"/>
          <c:min val="800000"/>
        </c:scaling>
        <c:delete val="0"/>
        <c:axPos val="l"/>
        <c:majorGridlines>
          <c:spPr>
            <a:ln w="25400">
              <a:solidFill>
                <a:srgbClr val="424143"/>
              </a:solidFill>
              <a:prstDash val="sysDot"/>
            </a:ln>
          </c:spPr>
        </c:majorGridlines>
        <c:numFmt formatCode="#,##0.0" sourceLinked="0"/>
        <c:majorTickMark val="out"/>
        <c:minorTickMark val="none"/>
        <c:tickLblPos val="nextTo"/>
        <c:spPr>
          <a:ln>
            <a:noFill/>
          </a:ln>
        </c:spPr>
        <c:txPr>
          <a:bodyPr/>
          <a:lstStyle/>
          <a:p>
            <a:pPr>
              <a:defRPr sz="2400" b="0" baseline="0">
                <a:solidFill>
                  <a:srgbClr val="000000"/>
                </a:solidFill>
              </a:defRPr>
            </a:pPr>
            <a:endParaRPr lang="en-US"/>
          </a:p>
        </c:txPr>
        <c:crossAx val="115592192"/>
        <c:crossesAt val="1"/>
        <c:crossBetween val="midCat"/>
        <c:majorUnit val="100000"/>
        <c:dispUnits>
          <c:builtInUnit val="millions"/>
          <c:dispUnitsLbl/>
        </c:dispUnits>
      </c:valAx>
    </c:plotArea>
    <c:legend>
      <c:legendPos val="t"/>
      <c:layout>
        <c:manualLayout>
          <c:xMode val="edge"/>
          <c:yMode val="edge"/>
          <c:x val="0.19570932449957418"/>
          <c:y val="0.68804013950419107"/>
          <c:w val="0.63364304919107606"/>
          <c:h val="0.14631095897109023"/>
        </c:manualLayout>
      </c:layout>
      <c:overlay val="0"/>
      <c:txPr>
        <a:bodyPr/>
        <a:lstStyle/>
        <a:p>
          <a:pPr>
            <a:defRPr sz="2400">
              <a:solidFill>
                <a:srgbClr val="000000"/>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048941462039837E-2"/>
          <c:y val="3.8132056919000401E-2"/>
          <c:w val="0.90311775593204702"/>
          <c:h val="0.85920364467957866"/>
        </c:manualLayout>
      </c:layout>
      <c:lineChart>
        <c:grouping val="standard"/>
        <c:varyColors val="0"/>
        <c:ser>
          <c:idx val="0"/>
          <c:order val="0"/>
          <c:tx>
            <c:strRef>
              <c:f>Sheet1!$B$1</c:f>
              <c:strCache>
                <c:ptCount val="1"/>
                <c:pt idx="0">
                  <c:v>Column2</c:v>
                </c:pt>
              </c:strCache>
            </c:strRef>
          </c:tx>
          <c:spPr>
            <a:ln w="44450">
              <a:solidFill>
                <a:srgbClr val="4D25F7"/>
              </a:solidFill>
            </a:ln>
          </c:spPr>
          <c:marker>
            <c:symbol val="circle"/>
            <c:size val="9"/>
            <c:spPr>
              <a:solidFill>
                <a:srgbClr val="3208E6"/>
              </a:solidFill>
              <a:ln>
                <a:solidFill>
                  <a:srgbClr val="000000"/>
                </a:solidFill>
              </a:ln>
            </c:spPr>
          </c:marker>
          <c:cat>
            <c:numRef>
              <c:f>Sheet1!$A$2:$A$42</c:f>
              <c:numCache>
                <c:formatCode>General</c:formatCode>
                <c:ptCount val="41"/>
                <c:pt idx="0">
                  <c:v>1976</c:v>
                </c:pt>
                <c:pt idx="1">
                  <c:v>1977</c:v>
                </c:pt>
                <c:pt idx="2">
                  <c:v>1978</c:v>
                </c:pt>
                <c:pt idx="3">
                  <c:v>1979</c:v>
                </c:pt>
                <c:pt idx="4">
                  <c:v>1980</c:v>
                </c:pt>
                <c:pt idx="5">
                  <c:v>1981</c:v>
                </c:pt>
                <c:pt idx="6">
                  <c:v>1982</c:v>
                </c:pt>
                <c:pt idx="7">
                  <c:v>1983</c:v>
                </c:pt>
                <c:pt idx="8">
                  <c:v>1984</c:v>
                </c:pt>
                <c:pt idx="9">
                  <c:v>1985</c:v>
                </c:pt>
                <c:pt idx="10">
                  <c:v>1986</c:v>
                </c:pt>
                <c:pt idx="11">
                  <c:v>1987</c:v>
                </c:pt>
                <c:pt idx="12">
                  <c:v>1988</c:v>
                </c:pt>
                <c:pt idx="13">
                  <c:v>1989</c:v>
                </c:pt>
                <c:pt idx="14">
                  <c:v>1990</c:v>
                </c:pt>
                <c:pt idx="15">
                  <c:v>1991</c:v>
                </c:pt>
                <c:pt idx="16">
                  <c:v>1992</c:v>
                </c:pt>
                <c:pt idx="17">
                  <c:v>1993</c:v>
                </c:pt>
                <c:pt idx="18">
                  <c:v>1994</c:v>
                </c:pt>
                <c:pt idx="19">
                  <c:v>1995</c:v>
                </c:pt>
                <c:pt idx="20">
                  <c:v>1996</c:v>
                </c:pt>
                <c:pt idx="21">
                  <c:v>1997</c:v>
                </c:pt>
                <c:pt idx="22">
                  <c:v>1998</c:v>
                </c:pt>
                <c:pt idx="23">
                  <c:v>1999</c:v>
                </c:pt>
                <c:pt idx="24">
                  <c:v>2000</c:v>
                </c:pt>
                <c:pt idx="25">
                  <c:v>2001</c:v>
                </c:pt>
                <c:pt idx="26">
                  <c:v>2002</c:v>
                </c:pt>
                <c:pt idx="27">
                  <c:v>2003</c:v>
                </c:pt>
                <c:pt idx="28">
                  <c:v>2004</c:v>
                </c:pt>
                <c:pt idx="29">
                  <c:v>2005</c:v>
                </c:pt>
                <c:pt idx="30">
                  <c:v>2006</c:v>
                </c:pt>
                <c:pt idx="31">
                  <c:v>2007</c:v>
                </c:pt>
                <c:pt idx="32">
                  <c:v>2008</c:v>
                </c:pt>
                <c:pt idx="33">
                  <c:v>2009</c:v>
                </c:pt>
                <c:pt idx="34">
                  <c:v>2010</c:v>
                </c:pt>
                <c:pt idx="35">
                  <c:v>2011</c:v>
                </c:pt>
                <c:pt idx="36">
                  <c:v>2012</c:v>
                </c:pt>
                <c:pt idx="37">
                  <c:v>2013</c:v>
                </c:pt>
                <c:pt idx="38">
                  <c:v>2014</c:v>
                </c:pt>
                <c:pt idx="39">
                  <c:v>2015</c:v>
                </c:pt>
                <c:pt idx="40">
                  <c:v>2016</c:v>
                </c:pt>
              </c:numCache>
            </c:numRef>
          </c:cat>
          <c:val>
            <c:numRef>
              <c:f>Sheet1!$B$2:$B$42</c:f>
              <c:numCache>
                <c:formatCode>#,##0.00</c:formatCode>
                <c:ptCount val="41"/>
                <c:pt idx="0">
                  <c:v>58843</c:v>
                </c:pt>
                <c:pt idx="1">
                  <c:v>59629</c:v>
                </c:pt>
                <c:pt idx="2">
                  <c:v>60824</c:v>
                </c:pt>
                <c:pt idx="3">
                  <c:v>78103</c:v>
                </c:pt>
                <c:pt idx="4">
                  <c:v>83180</c:v>
                </c:pt>
                <c:pt idx="5">
                  <c:v>52498</c:v>
                </c:pt>
                <c:pt idx="6">
                  <c:v>40182</c:v>
                </c:pt>
                <c:pt idx="7">
                  <c:v>52169</c:v>
                </c:pt>
                <c:pt idx="8">
                  <c:v>44401</c:v>
                </c:pt>
                <c:pt idx="9">
                  <c:v>57386</c:v>
                </c:pt>
                <c:pt idx="10">
                  <c:v>62137</c:v>
                </c:pt>
                <c:pt idx="11">
                  <c:v>80675</c:v>
                </c:pt>
                <c:pt idx="12">
                  <c:v>91564</c:v>
                </c:pt>
                <c:pt idx="13">
                  <c:v>114884</c:v>
                </c:pt>
                <c:pt idx="14">
                  <c:v>92833</c:v>
                </c:pt>
                <c:pt idx="15">
                  <c:v>107407</c:v>
                </c:pt>
                <c:pt idx="16">
                  <c:v>122572</c:v>
                </c:pt>
                <c:pt idx="17">
                  <c:v>106921</c:v>
                </c:pt>
                <c:pt idx="18">
                  <c:v>102759</c:v>
                </c:pt>
                <c:pt idx="19">
                  <c:v>81348</c:v>
                </c:pt>
                <c:pt idx="20">
                  <c:v>90414</c:v>
                </c:pt>
                <c:pt idx="21">
                  <c:v>91737</c:v>
                </c:pt>
                <c:pt idx="22">
                  <c:v>71260</c:v>
                </c:pt>
                <c:pt idx="23">
                  <c:v>74256</c:v>
                </c:pt>
                <c:pt idx="24">
                  <c:v>64654</c:v>
                </c:pt>
                <c:pt idx="25">
                  <c:v>77398</c:v>
                </c:pt>
                <c:pt idx="26">
                  <c:v>98197</c:v>
                </c:pt>
                <c:pt idx="27">
                  <c:v>111484</c:v>
                </c:pt>
                <c:pt idx="28">
                  <c:v>117071</c:v>
                </c:pt>
                <c:pt idx="29">
                  <c:v>132715</c:v>
                </c:pt>
                <c:pt idx="30">
                  <c:v>126169</c:v>
                </c:pt>
                <c:pt idx="31">
                  <c:v>127553</c:v>
                </c:pt>
                <c:pt idx="32">
                  <c:v>95554</c:v>
                </c:pt>
                <c:pt idx="33">
                  <c:v>99336</c:v>
                </c:pt>
                <c:pt idx="34">
                  <c:v>88252</c:v>
                </c:pt>
                <c:pt idx="35">
                  <c:v>85903</c:v>
                </c:pt>
                <c:pt idx="36">
                  <c:v>78012</c:v>
                </c:pt>
                <c:pt idx="37">
                  <c:v>80696</c:v>
                </c:pt>
                <c:pt idx="38">
                  <c:v>92333</c:v>
                </c:pt>
                <c:pt idx="39">
                  <c:v>112048</c:v>
                </c:pt>
                <c:pt idx="40">
                  <c:v>125000</c:v>
                </c:pt>
              </c:numCache>
            </c:numRef>
          </c:val>
          <c:smooth val="0"/>
          <c:extLst>
            <c:ext xmlns:c16="http://schemas.microsoft.com/office/drawing/2014/chart" uri="{C3380CC4-5D6E-409C-BE32-E72D297353CC}">
              <c16:uniqueId val="{00000000-F98C-4E17-AB07-F31916DAFF83}"/>
            </c:ext>
          </c:extLst>
        </c:ser>
        <c:dLbls>
          <c:showLegendKey val="0"/>
          <c:showVal val="0"/>
          <c:showCatName val="0"/>
          <c:showSerName val="0"/>
          <c:showPercent val="0"/>
          <c:showBubbleSize val="0"/>
        </c:dLbls>
        <c:marker val="1"/>
        <c:smooth val="0"/>
        <c:axId val="115931008"/>
        <c:axId val="115933184"/>
      </c:lineChart>
      <c:catAx>
        <c:axId val="115931008"/>
        <c:scaling>
          <c:orientation val="minMax"/>
        </c:scaling>
        <c:delete val="0"/>
        <c:axPos val="b"/>
        <c:numFmt formatCode="General" sourceLinked="0"/>
        <c:majorTickMark val="out"/>
        <c:minorTickMark val="none"/>
        <c:tickLblPos val="low"/>
        <c:spPr>
          <a:ln w="25400">
            <a:solidFill>
              <a:srgbClr val="000000"/>
            </a:solidFill>
            <a:prstDash val="solid"/>
          </a:ln>
        </c:spPr>
        <c:txPr>
          <a:bodyPr/>
          <a:lstStyle/>
          <a:p>
            <a:pPr>
              <a:defRPr sz="2400" b="0" i="0" baseline="0">
                <a:solidFill>
                  <a:srgbClr val="000000"/>
                </a:solidFill>
              </a:defRPr>
            </a:pPr>
            <a:endParaRPr lang="en-US"/>
          </a:p>
        </c:txPr>
        <c:crossAx val="115933184"/>
        <c:crosses val="autoZero"/>
        <c:auto val="0"/>
        <c:lblAlgn val="ctr"/>
        <c:lblOffset val="0"/>
        <c:tickLblSkip val="5"/>
        <c:tickMarkSkip val="1"/>
        <c:noMultiLvlLbl val="0"/>
      </c:catAx>
      <c:valAx>
        <c:axId val="115933184"/>
        <c:scaling>
          <c:orientation val="minMax"/>
          <c:min val="20000"/>
        </c:scaling>
        <c:delete val="0"/>
        <c:axPos val="l"/>
        <c:majorGridlines>
          <c:spPr>
            <a:ln w="25400">
              <a:solidFill>
                <a:srgbClr val="000000"/>
              </a:solidFill>
              <a:prstDash val="sysDot"/>
            </a:ln>
          </c:spPr>
        </c:majorGridlines>
        <c:numFmt formatCode="#,##0" sourceLinked="0"/>
        <c:majorTickMark val="out"/>
        <c:minorTickMark val="none"/>
        <c:tickLblPos val="nextTo"/>
        <c:spPr>
          <a:ln>
            <a:noFill/>
          </a:ln>
        </c:spPr>
        <c:txPr>
          <a:bodyPr/>
          <a:lstStyle/>
          <a:p>
            <a:pPr>
              <a:defRPr sz="2400" b="0" baseline="0">
                <a:solidFill>
                  <a:srgbClr val="000000"/>
                </a:solidFill>
              </a:defRPr>
            </a:pPr>
            <a:endParaRPr lang="en-US"/>
          </a:p>
        </c:txPr>
        <c:crossAx val="115931008"/>
        <c:crosses val="autoZero"/>
        <c:crossBetween val="between"/>
        <c:dispUnits>
          <c:builtInUnit val="thousands"/>
        </c:dispUnits>
      </c:valAx>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Straight Connector 4"/>
        <cdr:cNvSpPr/>
      </cdr:nvSpPr>
      <cdr:spPr>
        <a:xfrm xmlns:a="http://schemas.openxmlformats.org/drawingml/2006/main" flipH="1">
          <a:off x="-665163" y="-1458410"/>
          <a:ext cx="0" cy="0"/>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drawings/drawing10.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Straight Connector 4"/>
        <cdr:cNvSpPr/>
      </cdr:nvSpPr>
      <cdr:spPr>
        <a:xfrm xmlns:a="http://schemas.openxmlformats.org/drawingml/2006/main" flipH="1">
          <a:off x="-665163" y="-1458410"/>
          <a:ext cx="0" cy="0"/>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drawings/drawing11.xml><?xml version="1.0" encoding="utf-8"?>
<c:userShapes xmlns:c="http://schemas.openxmlformats.org/drawingml/2006/chart">
  <cdr:relSizeAnchor xmlns:cdr="http://schemas.openxmlformats.org/drawingml/2006/chartDrawing">
    <cdr:from>
      <cdr:x>0</cdr:x>
      <cdr:y>0.05231</cdr:y>
    </cdr:from>
    <cdr:to>
      <cdr:x>0.42778</cdr:x>
      <cdr:y>0.1612</cdr:y>
    </cdr:to>
    <cdr:sp macro="" textlink="">
      <cdr:nvSpPr>
        <cdr:cNvPr id="2" name="TextBox 1"/>
        <cdr:cNvSpPr txBox="1"/>
      </cdr:nvSpPr>
      <cdr:spPr>
        <a:xfrm xmlns:a="http://schemas.openxmlformats.org/drawingml/2006/main">
          <a:off x="0" y="162630"/>
          <a:ext cx="2637549" cy="33853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defTabSz="1304925" rtl="0" fontAlgn="base">
            <a:spcBef>
              <a:spcPct val="0"/>
            </a:spcBef>
            <a:spcAft>
              <a:spcPct val="0"/>
            </a:spcAft>
            <a:defRPr sz="2600" kern="1200">
              <a:solidFill>
                <a:schemeClr val="tx1"/>
              </a:solidFill>
              <a:latin typeface="Arial" charset="0"/>
              <a:ea typeface="ＭＳ Ｐゴシック" charset="0"/>
              <a:cs typeface="ＭＳ Ｐゴシック" charset="0"/>
            </a:defRPr>
          </a:lvl1pPr>
          <a:lvl2pPr marL="652463" indent="-195263" algn="l" defTabSz="1304925" rtl="0" fontAlgn="base">
            <a:spcBef>
              <a:spcPct val="0"/>
            </a:spcBef>
            <a:spcAft>
              <a:spcPct val="0"/>
            </a:spcAft>
            <a:defRPr sz="2600" kern="1200">
              <a:solidFill>
                <a:schemeClr val="tx1"/>
              </a:solidFill>
              <a:latin typeface="Arial" charset="0"/>
              <a:ea typeface="ＭＳ Ｐゴシック" charset="0"/>
              <a:cs typeface="ＭＳ Ｐゴシック" charset="0"/>
            </a:defRPr>
          </a:lvl2pPr>
          <a:lvl3pPr marL="1304925" indent="-390525" algn="l" defTabSz="1304925" rtl="0" fontAlgn="base">
            <a:spcBef>
              <a:spcPct val="0"/>
            </a:spcBef>
            <a:spcAft>
              <a:spcPct val="0"/>
            </a:spcAft>
            <a:defRPr sz="2600" kern="1200">
              <a:solidFill>
                <a:schemeClr val="tx1"/>
              </a:solidFill>
              <a:latin typeface="Arial" charset="0"/>
              <a:ea typeface="ＭＳ Ｐゴシック" charset="0"/>
              <a:cs typeface="ＭＳ Ｐゴシック" charset="0"/>
            </a:defRPr>
          </a:lvl3pPr>
          <a:lvl4pPr marL="1958975" indent="-587375" algn="l" defTabSz="1304925" rtl="0" fontAlgn="base">
            <a:spcBef>
              <a:spcPct val="0"/>
            </a:spcBef>
            <a:spcAft>
              <a:spcPct val="0"/>
            </a:spcAft>
            <a:defRPr sz="2600" kern="1200">
              <a:solidFill>
                <a:schemeClr val="tx1"/>
              </a:solidFill>
              <a:latin typeface="Arial" charset="0"/>
              <a:ea typeface="ＭＳ Ｐゴシック" charset="0"/>
              <a:cs typeface="ＭＳ Ｐゴシック" charset="0"/>
            </a:defRPr>
          </a:lvl4pPr>
          <a:lvl5pPr marL="2611438" indent="-782638" algn="l" defTabSz="1304925" rtl="0" fontAlgn="base">
            <a:spcBef>
              <a:spcPct val="0"/>
            </a:spcBef>
            <a:spcAft>
              <a:spcPct val="0"/>
            </a:spcAft>
            <a:defRPr sz="26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6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6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6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600" kern="1200">
              <a:solidFill>
                <a:schemeClr val="tx1"/>
              </a:solidFill>
              <a:latin typeface="Arial" charset="0"/>
              <a:ea typeface="ＭＳ Ｐゴシック" charset="0"/>
              <a:cs typeface="ＭＳ Ｐゴシック" charset="0"/>
            </a:defRPr>
          </a:lvl9pPr>
        </a:lstStyle>
        <a:p xmlns:a="http://schemas.openxmlformats.org/drawingml/2006/main">
          <a:r>
            <a:rPr lang="en-US" sz="1600" dirty="0">
              <a:solidFill>
                <a:srgbClr val="000000"/>
              </a:solidFill>
            </a:rPr>
            <a:t>Units – </a:t>
          </a:r>
          <a:r>
            <a:rPr lang="en-US" sz="1600" dirty="0" err="1">
              <a:solidFill>
                <a:srgbClr val="000000"/>
              </a:solidFill>
            </a:rPr>
            <a:t>thous</a:t>
          </a:r>
          <a:r>
            <a:rPr lang="en-US" sz="1600" dirty="0">
              <a:solidFill>
                <a:srgbClr val="000000"/>
              </a:solidFill>
            </a:rPr>
            <a:t>.</a:t>
          </a:r>
        </a:p>
      </cdr:txBody>
    </cdr:sp>
  </cdr:relSizeAnchor>
</c:userShapes>
</file>

<file path=ppt/drawings/drawing12.xml><?xml version="1.0" encoding="utf-8"?>
<c:userShapes xmlns:c="http://schemas.openxmlformats.org/drawingml/2006/chart">
  <cdr:relSizeAnchor xmlns:cdr="http://schemas.openxmlformats.org/drawingml/2006/chartDrawing">
    <cdr:from>
      <cdr:x>0.0093</cdr:x>
      <cdr:y>0.07627</cdr:y>
    </cdr:from>
    <cdr:to>
      <cdr:x>0.41852</cdr:x>
      <cdr:y>0.18516</cdr:y>
    </cdr:to>
    <cdr:sp macro="" textlink="">
      <cdr:nvSpPr>
        <cdr:cNvPr id="2" name="TextBox 1"/>
        <cdr:cNvSpPr txBox="1"/>
      </cdr:nvSpPr>
      <cdr:spPr>
        <a:xfrm xmlns:a="http://schemas.openxmlformats.org/drawingml/2006/main">
          <a:off x="50800" y="237132"/>
          <a:ext cx="2235910" cy="33853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solidFill>
                <a:srgbClr val="000000"/>
              </a:solidFill>
            </a:rPr>
            <a:t>Per cent</a:t>
          </a:r>
        </a:p>
      </cdr:txBody>
    </cdr:sp>
  </cdr:relSizeAnchor>
</c:userShapes>
</file>

<file path=ppt/drawings/drawing13.xml><?xml version="1.0" encoding="utf-8"?>
<c:userShapes xmlns:c="http://schemas.openxmlformats.org/drawingml/2006/chart">
  <cdr:relSizeAnchor xmlns:cdr="http://schemas.openxmlformats.org/drawingml/2006/chartDrawing">
    <cdr:from>
      <cdr:x>0</cdr:x>
      <cdr:y>0.06253</cdr:y>
    </cdr:from>
    <cdr:to>
      <cdr:x>0.35884</cdr:x>
      <cdr:y>0.17071</cdr:y>
    </cdr:to>
    <cdr:sp macro="" textlink="">
      <cdr:nvSpPr>
        <cdr:cNvPr id="2" name="TextBox 1"/>
        <cdr:cNvSpPr txBox="1"/>
      </cdr:nvSpPr>
      <cdr:spPr>
        <a:xfrm xmlns:a="http://schemas.openxmlformats.org/drawingml/2006/main">
          <a:off x="0" y="195688"/>
          <a:ext cx="2240462"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defTabSz="1304925" rtl="0" fontAlgn="base">
            <a:spcBef>
              <a:spcPct val="0"/>
            </a:spcBef>
            <a:spcAft>
              <a:spcPct val="0"/>
            </a:spcAft>
            <a:defRPr sz="2600" kern="1200">
              <a:solidFill>
                <a:schemeClr val="tx1"/>
              </a:solidFill>
              <a:latin typeface="Arial" charset="0"/>
              <a:ea typeface="ＭＳ Ｐゴシック" charset="0"/>
              <a:cs typeface="ＭＳ Ｐゴシック" charset="0"/>
            </a:defRPr>
          </a:lvl1pPr>
          <a:lvl2pPr marL="652463" indent="-195263" algn="l" defTabSz="1304925" rtl="0" fontAlgn="base">
            <a:spcBef>
              <a:spcPct val="0"/>
            </a:spcBef>
            <a:spcAft>
              <a:spcPct val="0"/>
            </a:spcAft>
            <a:defRPr sz="2600" kern="1200">
              <a:solidFill>
                <a:schemeClr val="tx1"/>
              </a:solidFill>
              <a:latin typeface="Arial" charset="0"/>
              <a:ea typeface="ＭＳ Ｐゴシック" charset="0"/>
              <a:cs typeface="ＭＳ Ｐゴシック" charset="0"/>
            </a:defRPr>
          </a:lvl2pPr>
          <a:lvl3pPr marL="1304925" indent="-390525" algn="l" defTabSz="1304925" rtl="0" fontAlgn="base">
            <a:spcBef>
              <a:spcPct val="0"/>
            </a:spcBef>
            <a:spcAft>
              <a:spcPct val="0"/>
            </a:spcAft>
            <a:defRPr sz="2600" kern="1200">
              <a:solidFill>
                <a:schemeClr val="tx1"/>
              </a:solidFill>
              <a:latin typeface="Arial" charset="0"/>
              <a:ea typeface="ＭＳ Ｐゴシック" charset="0"/>
              <a:cs typeface="ＭＳ Ｐゴシック" charset="0"/>
            </a:defRPr>
          </a:lvl3pPr>
          <a:lvl4pPr marL="1958975" indent="-587375" algn="l" defTabSz="1304925" rtl="0" fontAlgn="base">
            <a:spcBef>
              <a:spcPct val="0"/>
            </a:spcBef>
            <a:spcAft>
              <a:spcPct val="0"/>
            </a:spcAft>
            <a:defRPr sz="2600" kern="1200">
              <a:solidFill>
                <a:schemeClr val="tx1"/>
              </a:solidFill>
              <a:latin typeface="Arial" charset="0"/>
              <a:ea typeface="ＭＳ Ｐゴシック" charset="0"/>
              <a:cs typeface="ＭＳ Ｐゴシック" charset="0"/>
            </a:defRPr>
          </a:lvl4pPr>
          <a:lvl5pPr marL="2611438" indent="-782638" algn="l" defTabSz="1304925" rtl="0" fontAlgn="base">
            <a:spcBef>
              <a:spcPct val="0"/>
            </a:spcBef>
            <a:spcAft>
              <a:spcPct val="0"/>
            </a:spcAft>
            <a:defRPr sz="26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6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6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6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600" kern="1200">
              <a:solidFill>
                <a:schemeClr val="tx1"/>
              </a:solidFill>
              <a:latin typeface="Arial" charset="0"/>
              <a:ea typeface="ＭＳ Ｐゴシック" charset="0"/>
              <a:cs typeface="ＭＳ Ｐゴシック" charset="0"/>
            </a:defRPr>
          </a:lvl9pPr>
        </a:lstStyle>
        <a:p xmlns:a="http://schemas.openxmlformats.org/drawingml/2006/main">
          <a:r>
            <a:rPr lang="en-US" sz="1600" dirty="0">
              <a:solidFill>
                <a:srgbClr val="000000"/>
              </a:solidFill>
            </a:rPr>
            <a:t> Units – </a:t>
          </a:r>
          <a:r>
            <a:rPr lang="en-US" sz="1600" dirty="0" err="1">
              <a:solidFill>
                <a:srgbClr val="000000"/>
              </a:solidFill>
            </a:rPr>
            <a:t>thous</a:t>
          </a:r>
          <a:r>
            <a:rPr lang="en-US" sz="1600" dirty="0">
              <a:solidFill>
                <a:srgbClr val="000000"/>
              </a:solidFill>
            </a:rPr>
            <a:t>.</a:t>
          </a:r>
        </a:p>
      </cdr:txBody>
    </cdr:sp>
  </cdr:relSizeAnchor>
</c:userShapes>
</file>

<file path=ppt/drawings/drawing14.xml><?xml version="1.0" encoding="utf-8"?>
<c:userShapes xmlns:c="http://schemas.openxmlformats.org/drawingml/2006/chart">
  <cdr:relSizeAnchor xmlns:cdr="http://schemas.openxmlformats.org/drawingml/2006/chartDrawing">
    <cdr:from>
      <cdr:x>0</cdr:x>
      <cdr:y>0.05231</cdr:y>
    </cdr:from>
    <cdr:to>
      <cdr:x>0.42778</cdr:x>
      <cdr:y>0.1612</cdr:y>
    </cdr:to>
    <cdr:sp macro="" textlink="">
      <cdr:nvSpPr>
        <cdr:cNvPr id="2" name="TextBox 1"/>
        <cdr:cNvSpPr txBox="1"/>
      </cdr:nvSpPr>
      <cdr:spPr>
        <a:xfrm xmlns:a="http://schemas.openxmlformats.org/drawingml/2006/main">
          <a:off x="0" y="162630"/>
          <a:ext cx="2637549" cy="33853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defTabSz="1304925" rtl="0" fontAlgn="base">
            <a:spcBef>
              <a:spcPct val="0"/>
            </a:spcBef>
            <a:spcAft>
              <a:spcPct val="0"/>
            </a:spcAft>
            <a:defRPr sz="2600" kern="1200">
              <a:solidFill>
                <a:schemeClr val="tx1"/>
              </a:solidFill>
              <a:latin typeface="Arial" charset="0"/>
              <a:ea typeface="ＭＳ Ｐゴシック" charset="0"/>
              <a:cs typeface="ＭＳ Ｐゴシック" charset="0"/>
            </a:defRPr>
          </a:lvl1pPr>
          <a:lvl2pPr marL="652463" indent="-195263" algn="l" defTabSz="1304925" rtl="0" fontAlgn="base">
            <a:spcBef>
              <a:spcPct val="0"/>
            </a:spcBef>
            <a:spcAft>
              <a:spcPct val="0"/>
            </a:spcAft>
            <a:defRPr sz="2600" kern="1200">
              <a:solidFill>
                <a:schemeClr val="tx1"/>
              </a:solidFill>
              <a:latin typeface="Arial" charset="0"/>
              <a:ea typeface="ＭＳ Ｐゴシック" charset="0"/>
              <a:cs typeface="ＭＳ Ｐゴシック" charset="0"/>
            </a:defRPr>
          </a:lvl2pPr>
          <a:lvl3pPr marL="1304925" indent="-390525" algn="l" defTabSz="1304925" rtl="0" fontAlgn="base">
            <a:spcBef>
              <a:spcPct val="0"/>
            </a:spcBef>
            <a:spcAft>
              <a:spcPct val="0"/>
            </a:spcAft>
            <a:defRPr sz="2600" kern="1200">
              <a:solidFill>
                <a:schemeClr val="tx1"/>
              </a:solidFill>
              <a:latin typeface="Arial" charset="0"/>
              <a:ea typeface="ＭＳ Ｐゴシック" charset="0"/>
              <a:cs typeface="ＭＳ Ｐゴシック" charset="0"/>
            </a:defRPr>
          </a:lvl3pPr>
          <a:lvl4pPr marL="1958975" indent="-587375" algn="l" defTabSz="1304925" rtl="0" fontAlgn="base">
            <a:spcBef>
              <a:spcPct val="0"/>
            </a:spcBef>
            <a:spcAft>
              <a:spcPct val="0"/>
            </a:spcAft>
            <a:defRPr sz="2600" kern="1200">
              <a:solidFill>
                <a:schemeClr val="tx1"/>
              </a:solidFill>
              <a:latin typeface="Arial" charset="0"/>
              <a:ea typeface="ＭＳ Ｐゴシック" charset="0"/>
              <a:cs typeface="ＭＳ Ｐゴシック" charset="0"/>
            </a:defRPr>
          </a:lvl4pPr>
          <a:lvl5pPr marL="2611438" indent="-782638" algn="l" defTabSz="1304925" rtl="0" fontAlgn="base">
            <a:spcBef>
              <a:spcPct val="0"/>
            </a:spcBef>
            <a:spcAft>
              <a:spcPct val="0"/>
            </a:spcAft>
            <a:defRPr sz="26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6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6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6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600" kern="1200">
              <a:solidFill>
                <a:schemeClr val="tx1"/>
              </a:solidFill>
              <a:latin typeface="Arial" charset="0"/>
              <a:ea typeface="ＭＳ Ｐゴシック" charset="0"/>
              <a:cs typeface="ＭＳ Ｐゴシック" charset="0"/>
            </a:defRPr>
          </a:lvl9pPr>
        </a:lstStyle>
        <a:p xmlns:a="http://schemas.openxmlformats.org/drawingml/2006/main">
          <a:r>
            <a:rPr lang="en-US" sz="1600" dirty="0">
              <a:solidFill>
                <a:srgbClr val="000000"/>
              </a:solidFill>
            </a:rPr>
            <a:t>Units – </a:t>
          </a:r>
          <a:r>
            <a:rPr lang="en-US" sz="1600" dirty="0" err="1">
              <a:solidFill>
                <a:srgbClr val="000000"/>
              </a:solidFill>
            </a:rPr>
            <a:t>thous</a:t>
          </a:r>
          <a:r>
            <a:rPr lang="en-US" sz="1600" dirty="0">
              <a:solidFill>
                <a:srgbClr val="000000"/>
              </a:solidFill>
            </a:rPr>
            <a:t>.</a:t>
          </a:r>
        </a:p>
      </cdr:txBody>
    </cdr:sp>
  </cdr:relSizeAnchor>
</c:userShapes>
</file>

<file path=ppt/drawings/drawing15.xml><?xml version="1.0" encoding="utf-8"?>
<c:userShapes xmlns:c="http://schemas.openxmlformats.org/drawingml/2006/chart">
  <cdr:relSizeAnchor xmlns:cdr="http://schemas.openxmlformats.org/drawingml/2006/chartDrawing">
    <cdr:from>
      <cdr:x>0.0093</cdr:x>
      <cdr:y>0.07627</cdr:y>
    </cdr:from>
    <cdr:to>
      <cdr:x>0.41852</cdr:x>
      <cdr:y>0.18516</cdr:y>
    </cdr:to>
    <cdr:sp macro="" textlink="">
      <cdr:nvSpPr>
        <cdr:cNvPr id="2" name="TextBox 1"/>
        <cdr:cNvSpPr txBox="1"/>
      </cdr:nvSpPr>
      <cdr:spPr>
        <a:xfrm xmlns:a="http://schemas.openxmlformats.org/drawingml/2006/main">
          <a:off x="50800" y="237132"/>
          <a:ext cx="2235910" cy="33853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solidFill>
                <a:srgbClr val="000000"/>
              </a:solidFill>
            </a:rPr>
            <a:t>Per cent</a:t>
          </a:r>
        </a:p>
      </cdr:txBody>
    </cdr:sp>
  </cdr:relSizeAnchor>
</c:userShapes>
</file>

<file path=ppt/drawings/drawing16.xml><?xml version="1.0" encoding="utf-8"?>
<c:userShapes xmlns:c="http://schemas.openxmlformats.org/drawingml/2006/chart">
  <cdr:relSizeAnchor xmlns:cdr="http://schemas.openxmlformats.org/drawingml/2006/chartDrawing">
    <cdr:from>
      <cdr:x>0</cdr:x>
      <cdr:y>0.06253</cdr:y>
    </cdr:from>
    <cdr:to>
      <cdr:x>0.26571</cdr:x>
      <cdr:y>0.17071</cdr:y>
    </cdr:to>
    <cdr:sp macro="" textlink="">
      <cdr:nvSpPr>
        <cdr:cNvPr id="2" name="TextBox 1"/>
        <cdr:cNvSpPr txBox="1"/>
      </cdr:nvSpPr>
      <cdr:spPr>
        <a:xfrm xmlns:a="http://schemas.openxmlformats.org/drawingml/2006/main">
          <a:off x="0" y="195688"/>
          <a:ext cx="1658984"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defTabSz="1304925" rtl="0" fontAlgn="base">
            <a:spcBef>
              <a:spcPct val="0"/>
            </a:spcBef>
            <a:spcAft>
              <a:spcPct val="0"/>
            </a:spcAft>
            <a:defRPr sz="2600" kern="1200">
              <a:solidFill>
                <a:schemeClr val="tx1"/>
              </a:solidFill>
              <a:latin typeface="Arial" charset="0"/>
              <a:ea typeface="ＭＳ Ｐゴシック" charset="0"/>
              <a:cs typeface="ＭＳ Ｐゴシック" charset="0"/>
            </a:defRPr>
          </a:lvl1pPr>
          <a:lvl2pPr marL="652463" indent="-195263" algn="l" defTabSz="1304925" rtl="0" fontAlgn="base">
            <a:spcBef>
              <a:spcPct val="0"/>
            </a:spcBef>
            <a:spcAft>
              <a:spcPct val="0"/>
            </a:spcAft>
            <a:defRPr sz="2600" kern="1200">
              <a:solidFill>
                <a:schemeClr val="tx1"/>
              </a:solidFill>
              <a:latin typeface="Arial" charset="0"/>
              <a:ea typeface="ＭＳ Ｐゴシック" charset="0"/>
              <a:cs typeface="ＭＳ Ｐゴシック" charset="0"/>
            </a:defRPr>
          </a:lvl2pPr>
          <a:lvl3pPr marL="1304925" indent="-390525" algn="l" defTabSz="1304925" rtl="0" fontAlgn="base">
            <a:spcBef>
              <a:spcPct val="0"/>
            </a:spcBef>
            <a:spcAft>
              <a:spcPct val="0"/>
            </a:spcAft>
            <a:defRPr sz="2600" kern="1200">
              <a:solidFill>
                <a:schemeClr val="tx1"/>
              </a:solidFill>
              <a:latin typeface="Arial" charset="0"/>
              <a:ea typeface="ＭＳ Ｐゴシック" charset="0"/>
              <a:cs typeface="ＭＳ Ｐゴシック" charset="0"/>
            </a:defRPr>
          </a:lvl3pPr>
          <a:lvl4pPr marL="1958975" indent="-587375" algn="l" defTabSz="1304925" rtl="0" fontAlgn="base">
            <a:spcBef>
              <a:spcPct val="0"/>
            </a:spcBef>
            <a:spcAft>
              <a:spcPct val="0"/>
            </a:spcAft>
            <a:defRPr sz="2600" kern="1200">
              <a:solidFill>
                <a:schemeClr val="tx1"/>
              </a:solidFill>
              <a:latin typeface="Arial" charset="0"/>
              <a:ea typeface="ＭＳ Ｐゴシック" charset="0"/>
              <a:cs typeface="ＭＳ Ｐゴシック" charset="0"/>
            </a:defRPr>
          </a:lvl4pPr>
          <a:lvl5pPr marL="2611438" indent="-782638" algn="l" defTabSz="1304925" rtl="0" fontAlgn="base">
            <a:spcBef>
              <a:spcPct val="0"/>
            </a:spcBef>
            <a:spcAft>
              <a:spcPct val="0"/>
            </a:spcAft>
            <a:defRPr sz="26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6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6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6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600" kern="1200">
              <a:solidFill>
                <a:schemeClr val="tx1"/>
              </a:solidFill>
              <a:latin typeface="Arial" charset="0"/>
              <a:ea typeface="ＭＳ Ｐゴシック" charset="0"/>
              <a:cs typeface="ＭＳ Ｐゴシック" charset="0"/>
            </a:defRPr>
          </a:lvl9pPr>
        </a:lstStyle>
        <a:p xmlns:a="http://schemas.openxmlformats.org/drawingml/2006/main">
          <a:r>
            <a:rPr lang="en-US" sz="1600" dirty="0">
              <a:solidFill>
                <a:srgbClr val="000000"/>
              </a:solidFill>
            </a:rPr>
            <a:t> Units – </a:t>
          </a:r>
          <a:r>
            <a:rPr lang="en-US" sz="1600" dirty="0" err="1">
              <a:solidFill>
                <a:srgbClr val="000000"/>
              </a:solidFill>
            </a:rPr>
            <a:t>thous</a:t>
          </a:r>
          <a:r>
            <a:rPr lang="en-US" sz="1600" dirty="0">
              <a:solidFill>
                <a:srgbClr val="000000"/>
              </a:solidFill>
            </a:rPr>
            <a:t>.</a:t>
          </a:r>
        </a:p>
      </cdr:txBody>
    </cdr:sp>
  </cdr:relSizeAnchor>
</c:userShapes>
</file>

<file path=ppt/drawings/drawing17.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Straight Connector 4"/>
        <cdr:cNvSpPr/>
      </cdr:nvSpPr>
      <cdr:spPr>
        <a:xfrm xmlns:a="http://schemas.openxmlformats.org/drawingml/2006/main" flipH="1">
          <a:off x="-665163" y="-1458410"/>
          <a:ext cx="0" cy="0"/>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18.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Straight Connector 4"/>
        <cdr:cNvSpPr/>
      </cdr:nvSpPr>
      <cdr:spPr>
        <a:xfrm xmlns:a="http://schemas.openxmlformats.org/drawingml/2006/main" flipH="1">
          <a:off x="-665163" y="-1458410"/>
          <a:ext cx="0" cy="0"/>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19.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Straight Connector 4"/>
        <cdr:cNvSpPr/>
      </cdr:nvSpPr>
      <cdr:spPr>
        <a:xfrm xmlns:a="http://schemas.openxmlformats.org/drawingml/2006/main" flipH="1">
          <a:off x="-665163" y="-1458410"/>
          <a:ext cx="0" cy="0"/>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0.73779</cdr:x>
      <cdr:y>0.16582</cdr:y>
    </cdr:from>
    <cdr:to>
      <cdr:x>0.79345</cdr:x>
      <cdr:y>0.24502</cdr:y>
    </cdr:to>
    <cdr:sp macro="" textlink="">
      <cdr:nvSpPr>
        <cdr:cNvPr id="6" name="TextBox 5"/>
        <cdr:cNvSpPr txBox="1"/>
      </cdr:nvSpPr>
      <cdr:spPr>
        <a:xfrm xmlns:a="http://schemas.openxmlformats.org/drawingml/2006/main">
          <a:off x="9237979" y="850868"/>
          <a:ext cx="696854" cy="406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Straight Connector 4"/>
        <cdr:cNvSpPr/>
      </cdr:nvSpPr>
      <cdr:spPr>
        <a:xfrm xmlns:a="http://schemas.openxmlformats.org/drawingml/2006/main" flipH="1">
          <a:off x="-665163" y="-1458410"/>
          <a:ext cx="0" cy="0"/>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drawings/drawing20.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Straight Connector 4"/>
        <cdr:cNvSpPr/>
      </cdr:nvSpPr>
      <cdr:spPr>
        <a:xfrm xmlns:a="http://schemas.openxmlformats.org/drawingml/2006/main" flipH="1">
          <a:off x="-665163" y="-1458410"/>
          <a:ext cx="0" cy="0"/>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drawings/drawing21.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Straight Connector 4"/>
        <cdr:cNvSpPr/>
      </cdr:nvSpPr>
      <cdr:spPr>
        <a:xfrm xmlns:a="http://schemas.openxmlformats.org/drawingml/2006/main" flipH="1">
          <a:off x="-665163" y="-1458410"/>
          <a:ext cx="0" cy="0"/>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drawings/drawing22.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Straight Connector 4"/>
        <cdr:cNvSpPr/>
      </cdr:nvSpPr>
      <cdr:spPr>
        <a:xfrm xmlns:a="http://schemas.openxmlformats.org/drawingml/2006/main" flipH="1">
          <a:off x="-665163" y="-1458410"/>
          <a:ext cx="0" cy="0"/>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3.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Straight Connector 4"/>
        <cdr:cNvSpPr/>
      </cdr:nvSpPr>
      <cdr:spPr>
        <a:xfrm xmlns:a="http://schemas.openxmlformats.org/drawingml/2006/main" flipH="1">
          <a:off x="-665163" y="-1458410"/>
          <a:ext cx="0" cy="0"/>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4.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Straight Connector 4"/>
        <cdr:cNvSpPr/>
      </cdr:nvSpPr>
      <cdr:spPr>
        <a:xfrm xmlns:a="http://schemas.openxmlformats.org/drawingml/2006/main" flipH="1">
          <a:off x="-665163" y="-1458410"/>
          <a:ext cx="0" cy="0"/>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5.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Straight Connector 4"/>
        <cdr:cNvSpPr/>
      </cdr:nvSpPr>
      <cdr:spPr>
        <a:xfrm xmlns:a="http://schemas.openxmlformats.org/drawingml/2006/main" flipH="1">
          <a:off x="-665163" y="-1458410"/>
          <a:ext cx="0" cy="0"/>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6.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Straight Connector 4"/>
        <cdr:cNvSpPr/>
      </cdr:nvSpPr>
      <cdr:spPr>
        <a:xfrm xmlns:a="http://schemas.openxmlformats.org/drawingml/2006/main" flipH="1">
          <a:off x="-665163" y="-1458410"/>
          <a:ext cx="0" cy="0"/>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7.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Straight Connector 4"/>
        <cdr:cNvSpPr/>
      </cdr:nvSpPr>
      <cdr:spPr>
        <a:xfrm xmlns:a="http://schemas.openxmlformats.org/drawingml/2006/main" flipH="1">
          <a:off x="-665163" y="-1458410"/>
          <a:ext cx="0" cy="0"/>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8.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Straight Connector 4"/>
        <cdr:cNvSpPr/>
      </cdr:nvSpPr>
      <cdr:spPr>
        <a:xfrm xmlns:a="http://schemas.openxmlformats.org/drawingml/2006/main" flipH="1">
          <a:off x="-665163" y="-1458410"/>
          <a:ext cx="0" cy="0"/>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9.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Straight Connector 4"/>
        <cdr:cNvSpPr/>
      </cdr:nvSpPr>
      <cdr:spPr>
        <a:xfrm xmlns:a="http://schemas.openxmlformats.org/drawingml/2006/main" flipH="1">
          <a:off x="-665163" y="-1458410"/>
          <a:ext cx="0" cy="0"/>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0.73779</cdr:x>
      <cdr:y>0.16582</cdr:y>
    </cdr:from>
    <cdr:to>
      <cdr:x>0.79345</cdr:x>
      <cdr:y>0.24502</cdr:y>
    </cdr:to>
    <cdr:sp macro="" textlink="">
      <cdr:nvSpPr>
        <cdr:cNvPr id="6" name="TextBox 5"/>
        <cdr:cNvSpPr txBox="1"/>
      </cdr:nvSpPr>
      <cdr:spPr>
        <a:xfrm xmlns:a="http://schemas.openxmlformats.org/drawingml/2006/main">
          <a:off x="9237979" y="850868"/>
          <a:ext cx="696854" cy="406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Straight Connector 4"/>
        <cdr:cNvSpPr/>
      </cdr:nvSpPr>
      <cdr:spPr>
        <a:xfrm xmlns:a="http://schemas.openxmlformats.org/drawingml/2006/main" flipH="1">
          <a:off x="-665163" y="-1458410"/>
          <a:ext cx="0" cy="0"/>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drawings/drawing30.xml><?xml version="1.0" encoding="utf-8"?>
<c:userShapes xmlns:c="http://schemas.openxmlformats.org/drawingml/2006/chart">
  <cdr:relSizeAnchor xmlns:cdr="http://schemas.openxmlformats.org/drawingml/2006/chartDrawing">
    <cdr:from>
      <cdr:x>0.01053</cdr:x>
      <cdr:y>0.08865</cdr:y>
    </cdr:from>
    <cdr:to>
      <cdr:x>0.15933</cdr:x>
      <cdr:y>0.13242</cdr:y>
    </cdr:to>
    <cdr:sp macro="" textlink="">
      <cdr:nvSpPr>
        <cdr:cNvPr id="2" name="TextBox 5"/>
        <cdr:cNvSpPr txBox="1"/>
      </cdr:nvSpPr>
      <cdr:spPr>
        <a:xfrm xmlns:a="http://schemas.openxmlformats.org/drawingml/2006/main">
          <a:off x="135525" y="552148"/>
          <a:ext cx="1914957" cy="272632"/>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solidFill>
                <a:srgbClr val="000000"/>
              </a:solidFill>
            </a:rPr>
            <a:t>Million barrels/day</a:t>
          </a:r>
        </a:p>
      </cdr:txBody>
    </cdr:sp>
  </cdr:relSizeAnchor>
  <cdr:relSizeAnchor xmlns:cdr="http://schemas.openxmlformats.org/drawingml/2006/chartDrawing">
    <cdr:from>
      <cdr:x>0</cdr:x>
      <cdr:y>0.01189</cdr:y>
    </cdr:from>
    <cdr:to>
      <cdr:x>0.96659</cdr:x>
      <cdr:y>0.09589</cdr:y>
    </cdr:to>
    <cdr:sp macro="" textlink="">
      <cdr:nvSpPr>
        <cdr:cNvPr id="3" name="TextBox 1"/>
        <cdr:cNvSpPr txBox="1"/>
      </cdr:nvSpPr>
      <cdr:spPr>
        <a:xfrm xmlns:a="http://schemas.openxmlformats.org/drawingml/2006/main">
          <a:off x="0" y="74060"/>
          <a:ext cx="12439370" cy="52321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800" dirty="0">
              <a:solidFill>
                <a:srgbClr val="000000"/>
              </a:solidFill>
            </a:rPr>
            <a:t>World Oil Production and Consumption Balance</a:t>
          </a:r>
        </a:p>
      </cdr:txBody>
    </cdr:sp>
  </cdr:relSizeAnchor>
  <cdr:relSizeAnchor xmlns:cdr="http://schemas.openxmlformats.org/drawingml/2006/chartDrawing">
    <cdr:from>
      <cdr:x>0.82897</cdr:x>
      <cdr:y>0.09832</cdr:y>
    </cdr:from>
    <cdr:to>
      <cdr:x>0.97893</cdr:x>
      <cdr:y>0.14209</cdr:y>
    </cdr:to>
    <cdr:sp macro="" textlink="">
      <cdr:nvSpPr>
        <cdr:cNvPr id="4" name="TextBox 5"/>
        <cdr:cNvSpPr txBox="1"/>
      </cdr:nvSpPr>
      <cdr:spPr>
        <a:xfrm xmlns:a="http://schemas.openxmlformats.org/drawingml/2006/main">
          <a:off x="10263580" y="612425"/>
          <a:ext cx="1856600" cy="272640"/>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solidFill>
                <a:srgbClr val="000000"/>
              </a:solidFill>
            </a:rPr>
            <a:t>Million barrels/day</a:t>
          </a:r>
        </a:p>
      </cdr:txBody>
    </cdr:sp>
  </cdr:relSizeAnchor>
</c:userShapes>
</file>

<file path=ppt/drawings/drawing31.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Straight Connector 4"/>
        <cdr:cNvSpPr/>
      </cdr:nvSpPr>
      <cdr:spPr>
        <a:xfrm xmlns:a="http://schemas.openxmlformats.org/drawingml/2006/main" flipH="1">
          <a:off x="-665163" y="-1458410"/>
          <a:ext cx="0" cy="0"/>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drawings/drawing4.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Straight Connector 4"/>
        <cdr:cNvSpPr/>
      </cdr:nvSpPr>
      <cdr:spPr>
        <a:xfrm xmlns:a="http://schemas.openxmlformats.org/drawingml/2006/main" flipH="1">
          <a:off x="-665163" y="-1458410"/>
          <a:ext cx="0" cy="0"/>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0.73779</cdr:x>
      <cdr:y>0.16582</cdr:y>
    </cdr:from>
    <cdr:to>
      <cdr:x>0.79345</cdr:x>
      <cdr:y>0.24502</cdr:y>
    </cdr:to>
    <cdr:sp macro="" textlink="">
      <cdr:nvSpPr>
        <cdr:cNvPr id="6" name="TextBox 5"/>
        <cdr:cNvSpPr txBox="1"/>
      </cdr:nvSpPr>
      <cdr:spPr>
        <a:xfrm xmlns:a="http://schemas.openxmlformats.org/drawingml/2006/main">
          <a:off x="9237979" y="850868"/>
          <a:ext cx="696854" cy="406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5.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Straight Connector 4"/>
        <cdr:cNvSpPr/>
      </cdr:nvSpPr>
      <cdr:spPr>
        <a:xfrm xmlns:a="http://schemas.openxmlformats.org/drawingml/2006/main" flipH="1">
          <a:off x="-665163" y="-1458410"/>
          <a:ext cx="0" cy="0"/>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0.73779</cdr:x>
      <cdr:y>0.16582</cdr:y>
    </cdr:from>
    <cdr:to>
      <cdr:x>0.79345</cdr:x>
      <cdr:y>0.24502</cdr:y>
    </cdr:to>
    <cdr:sp macro="" textlink="">
      <cdr:nvSpPr>
        <cdr:cNvPr id="6" name="TextBox 5"/>
        <cdr:cNvSpPr txBox="1"/>
      </cdr:nvSpPr>
      <cdr:spPr>
        <a:xfrm xmlns:a="http://schemas.openxmlformats.org/drawingml/2006/main">
          <a:off x="9237979" y="850868"/>
          <a:ext cx="696854" cy="406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6.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Straight Connector 4"/>
        <cdr:cNvSpPr/>
      </cdr:nvSpPr>
      <cdr:spPr>
        <a:xfrm xmlns:a="http://schemas.openxmlformats.org/drawingml/2006/main" flipH="1">
          <a:off x="-665163" y="-1458410"/>
          <a:ext cx="0" cy="0"/>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0.73779</cdr:x>
      <cdr:y>0.16582</cdr:y>
    </cdr:from>
    <cdr:to>
      <cdr:x>0.79345</cdr:x>
      <cdr:y>0.24502</cdr:y>
    </cdr:to>
    <cdr:sp macro="" textlink="">
      <cdr:nvSpPr>
        <cdr:cNvPr id="6" name="TextBox 5"/>
        <cdr:cNvSpPr txBox="1"/>
      </cdr:nvSpPr>
      <cdr:spPr>
        <a:xfrm xmlns:a="http://schemas.openxmlformats.org/drawingml/2006/main">
          <a:off x="9237979" y="850868"/>
          <a:ext cx="696854" cy="406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7.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Straight Connector 4"/>
        <cdr:cNvSpPr/>
      </cdr:nvSpPr>
      <cdr:spPr>
        <a:xfrm xmlns:a="http://schemas.openxmlformats.org/drawingml/2006/main" flipH="1">
          <a:off x="-665163" y="-1458410"/>
          <a:ext cx="0" cy="0"/>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8.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Straight Connector 4"/>
        <cdr:cNvSpPr/>
      </cdr:nvSpPr>
      <cdr:spPr>
        <a:xfrm xmlns:a="http://schemas.openxmlformats.org/drawingml/2006/main" flipH="1">
          <a:off x="-665163" y="-1458410"/>
          <a:ext cx="0" cy="0"/>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drawings/drawing9.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5" name="Straight Connector 4"/>
        <cdr:cNvSpPr/>
      </cdr:nvSpPr>
      <cdr:spPr>
        <a:xfrm xmlns:a="http://schemas.openxmlformats.org/drawingml/2006/main" flipH="1">
          <a:off x="-665163" y="-1458410"/>
          <a:ext cx="0" cy="0"/>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5138"/>
          </a:xfrm>
          <a:prstGeom prst="rect">
            <a:avLst/>
          </a:prstGeom>
        </p:spPr>
        <p:txBody>
          <a:bodyPr vert="horz" lIns="91440" tIns="45720" rIns="91440" bIns="45720" rtlCol="0"/>
          <a:lstStyle>
            <a:lvl1pPr algn="r">
              <a:defRPr sz="1200"/>
            </a:lvl1pPr>
          </a:lstStyle>
          <a:p>
            <a:fld id="{64450063-6137-4C27-940E-67C2CD3F134D}" type="datetimeFigureOut">
              <a:rPr lang="en-US" smtClean="0"/>
              <a:t>1/15/2017</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40" tIns="45720" rIns="91440" bIns="45720" rtlCol="0" anchor="b"/>
          <a:lstStyle>
            <a:lvl1pPr algn="r">
              <a:defRPr sz="1200"/>
            </a:lvl1pPr>
          </a:lstStyle>
          <a:p>
            <a:fld id="{09B34EC2-E792-4EAF-9A20-6A29FCAF3D98}" type="slidenum">
              <a:rPr lang="en-US" smtClean="0"/>
              <a:t>‹#›</a:t>
            </a:fld>
            <a:endParaRPr lang="en-US"/>
          </a:p>
        </p:txBody>
      </p:sp>
    </p:spTree>
    <p:extLst>
      <p:ext uri="{BB962C8B-B14F-4D97-AF65-F5344CB8AC3E}">
        <p14:creationId xmlns:p14="http://schemas.microsoft.com/office/powerpoint/2010/main" val="24868673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defTabSz="1330949"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defTabSz="1330949" fontAlgn="auto">
              <a:spcBef>
                <a:spcPts val="0"/>
              </a:spcBef>
              <a:spcAft>
                <a:spcPts val="0"/>
              </a:spcAft>
              <a:defRPr sz="1200" smtClean="0">
                <a:latin typeface="+mn-lt"/>
                <a:ea typeface="+mn-ea"/>
                <a:cs typeface="+mn-cs"/>
              </a:defRPr>
            </a:lvl1pPr>
          </a:lstStyle>
          <a:p>
            <a:pPr>
              <a:defRPr/>
            </a:pPr>
            <a:fld id="{BC115969-FE6A-9546-8C4C-F6A9B264F159}" type="datetimeFigureOut">
              <a:rPr lang="en-US"/>
              <a:pPr>
                <a:defRPr/>
              </a:pPr>
              <a:t>1/15/2017</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defTabSz="1330949"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defTabSz="1330949" fontAlgn="auto">
              <a:spcBef>
                <a:spcPts val="0"/>
              </a:spcBef>
              <a:spcAft>
                <a:spcPts val="0"/>
              </a:spcAft>
              <a:defRPr sz="1200" smtClean="0">
                <a:latin typeface="+mn-lt"/>
                <a:ea typeface="+mn-ea"/>
                <a:cs typeface="+mn-cs"/>
              </a:defRPr>
            </a:lvl1pPr>
          </a:lstStyle>
          <a:p>
            <a:pPr>
              <a:defRPr/>
            </a:pPr>
            <a:fld id="{5CE036A1-6A0A-C84A-8D9B-F055F92D0557}" type="slidenum">
              <a:rPr lang="en-US"/>
              <a:pPr>
                <a:defRPr/>
              </a:pPr>
              <a:t>‹#›</a:t>
            </a:fld>
            <a:endParaRPr lang="en-US"/>
          </a:p>
        </p:txBody>
      </p:sp>
    </p:spTree>
    <p:extLst>
      <p:ext uri="{BB962C8B-B14F-4D97-AF65-F5344CB8AC3E}">
        <p14:creationId xmlns:p14="http://schemas.microsoft.com/office/powerpoint/2010/main" val="2924476039"/>
      </p:ext>
    </p:extLst>
  </p:cSld>
  <p:clrMap bg1="lt1" tx1="dk1" bg2="lt2" tx2="dk2" accent1="accent1" accent2="accent2" accent3="accent3" accent4="accent4" accent5="accent5" accent6="accent6" hlink="hlink" folHlink="folHlink"/>
  <p:notesStyle>
    <a:lvl1pPr algn="l" defTabSz="1171517" rtl="0" fontAlgn="base">
      <a:spcBef>
        <a:spcPct val="30000"/>
      </a:spcBef>
      <a:spcAft>
        <a:spcPct val="0"/>
      </a:spcAft>
      <a:defRPr sz="1600" kern="1200">
        <a:solidFill>
          <a:schemeClr val="tx1"/>
        </a:solidFill>
        <a:latin typeface="+mn-lt"/>
        <a:ea typeface="ＭＳ Ｐゴシック" charset="0"/>
        <a:cs typeface="ＭＳ Ｐゴシック" charset="0"/>
      </a:defRPr>
    </a:lvl1pPr>
    <a:lvl2pPr marL="585759" algn="l" defTabSz="1171517" rtl="0" fontAlgn="base">
      <a:spcBef>
        <a:spcPct val="30000"/>
      </a:spcBef>
      <a:spcAft>
        <a:spcPct val="0"/>
      </a:spcAft>
      <a:defRPr sz="1600" kern="1200">
        <a:solidFill>
          <a:schemeClr val="tx1"/>
        </a:solidFill>
        <a:latin typeface="+mn-lt"/>
        <a:ea typeface="ＭＳ Ｐゴシック" charset="0"/>
        <a:cs typeface="+mn-cs"/>
      </a:defRPr>
    </a:lvl2pPr>
    <a:lvl3pPr marL="1171517" algn="l" defTabSz="1171517" rtl="0" fontAlgn="base">
      <a:spcBef>
        <a:spcPct val="30000"/>
      </a:spcBef>
      <a:spcAft>
        <a:spcPct val="0"/>
      </a:spcAft>
      <a:defRPr sz="1600" kern="1200">
        <a:solidFill>
          <a:schemeClr val="tx1"/>
        </a:solidFill>
        <a:latin typeface="+mn-lt"/>
        <a:ea typeface="ＭＳ Ｐゴシック" charset="0"/>
        <a:cs typeface="+mn-cs"/>
      </a:defRPr>
    </a:lvl3pPr>
    <a:lvl4pPr marL="1757275" algn="l" defTabSz="1171517" rtl="0" fontAlgn="base">
      <a:spcBef>
        <a:spcPct val="30000"/>
      </a:spcBef>
      <a:spcAft>
        <a:spcPct val="0"/>
      </a:spcAft>
      <a:defRPr sz="1600" kern="1200">
        <a:solidFill>
          <a:schemeClr val="tx1"/>
        </a:solidFill>
        <a:latin typeface="+mn-lt"/>
        <a:ea typeface="ＭＳ Ｐゴシック" charset="0"/>
        <a:cs typeface="+mn-cs"/>
      </a:defRPr>
    </a:lvl4pPr>
    <a:lvl5pPr marL="2343033" algn="l" defTabSz="1171517" rtl="0" fontAlgn="base">
      <a:spcBef>
        <a:spcPct val="30000"/>
      </a:spcBef>
      <a:spcAft>
        <a:spcPct val="0"/>
      </a:spcAft>
      <a:defRPr sz="1600" kern="1200">
        <a:solidFill>
          <a:schemeClr val="tx1"/>
        </a:solidFill>
        <a:latin typeface="+mn-lt"/>
        <a:ea typeface="ＭＳ Ｐゴシック" charset="0"/>
        <a:cs typeface="+mn-cs"/>
      </a:defRPr>
    </a:lvl5pPr>
    <a:lvl6pPr marL="2930505" algn="l" defTabSz="1172203" rtl="0" eaLnBrk="1" latinLnBrk="0" hangingPunct="1">
      <a:defRPr sz="1600" kern="1200">
        <a:solidFill>
          <a:schemeClr val="tx1"/>
        </a:solidFill>
        <a:latin typeface="+mn-lt"/>
        <a:ea typeface="+mn-ea"/>
        <a:cs typeface="+mn-cs"/>
      </a:defRPr>
    </a:lvl6pPr>
    <a:lvl7pPr marL="3516606" algn="l" defTabSz="1172203" rtl="0" eaLnBrk="1" latinLnBrk="0" hangingPunct="1">
      <a:defRPr sz="1600" kern="1200">
        <a:solidFill>
          <a:schemeClr val="tx1"/>
        </a:solidFill>
        <a:latin typeface="+mn-lt"/>
        <a:ea typeface="+mn-ea"/>
        <a:cs typeface="+mn-cs"/>
      </a:defRPr>
    </a:lvl7pPr>
    <a:lvl8pPr marL="4102708" algn="l" defTabSz="1172203" rtl="0" eaLnBrk="1" latinLnBrk="0" hangingPunct="1">
      <a:defRPr sz="1600" kern="1200">
        <a:solidFill>
          <a:schemeClr val="tx1"/>
        </a:solidFill>
        <a:latin typeface="+mn-lt"/>
        <a:ea typeface="+mn-ea"/>
        <a:cs typeface="+mn-cs"/>
      </a:defRPr>
    </a:lvl8pPr>
    <a:lvl9pPr marL="4688808" algn="l" defTabSz="1172203"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pPr marL="174645" indent="-174645">
              <a:buFontTx/>
              <a:buChar char="-"/>
            </a:pPr>
            <a:endParaRPr lang="en-US" baseline="0" dirty="0"/>
          </a:p>
        </p:txBody>
      </p:sp>
      <p:sp>
        <p:nvSpPr>
          <p:cNvPr id="4" name="Slide Number Placeholder 3"/>
          <p:cNvSpPr>
            <a:spLocks noGrp="1"/>
          </p:cNvSpPr>
          <p:nvPr>
            <p:ph type="sldNum" sz="quarter" idx="10"/>
          </p:nvPr>
        </p:nvSpPr>
        <p:spPr/>
        <p:txBody>
          <a:bodyPr/>
          <a:lstStyle/>
          <a:p>
            <a:fld id="{5E2B4598-0B29-4D18-80BE-34CB1E408DB3}" type="slidenum">
              <a:rPr lang="en-US" smtClean="0"/>
              <a:t>3</a:t>
            </a:fld>
            <a:endParaRPr lang="en-US" dirty="0"/>
          </a:p>
        </p:txBody>
      </p:sp>
    </p:spTree>
    <p:extLst>
      <p:ext uri="{BB962C8B-B14F-4D97-AF65-F5344CB8AC3E}">
        <p14:creationId xmlns:p14="http://schemas.microsoft.com/office/powerpoint/2010/main" val="22834688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normAutofit fontScale="92500" lnSpcReduction="10000"/>
          </a:bodyPr>
          <a:lstStyle/>
          <a:p>
            <a:pPr marL="174619" indent="-174619">
              <a:buFontTx/>
              <a:buChar char="-"/>
            </a:pPr>
            <a:r>
              <a:rPr lang="en-US" dirty="0"/>
              <a:t>Much of</a:t>
            </a:r>
            <a:r>
              <a:rPr lang="en-US" baseline="0" dirty="0"/>
              <a:t> the remaining housing price analysis will focus on Metro Vancouver because of data availability, its high profile in bubble talk, and it demonstrates important supply-demand information.  </a:t>
            </a:r>
            <a:endParaRPr lang="en-US" dirty="0"/>
          </a:p>
          <a:p>
            <a:pPr marL="174619" indent="-174619">
              <a:buFontTx/>
              <a:buChar char="-"/>
            </a:pPr>
            <a:r>
              <a:rPr lang="en-US" dirty="0"/>
              <a:t>There is a growing divergence between the average and median sale prices in Metro Vancouver to the extent that the gap approached $200,00</a:t>
            </a:r>
            <a:r>
              <a:rPr lang="en-US" baseline="0" dirty="0"/>
              <a:t>0 in 2013.  This divergence</a:t>
            </a:r>
            <a:r>
              <a:rPr lang="en-US" dirty="0"/>
              <a:t> probably reflects a changing composition</a:t>
            </a:r>
            <a:r>
              <a:rPr lang="en-US" baseline="0" dirty="0"/>
              <a:t> of properties sold because the average price is unduly influenced by high-end sales in high-priced areas.  The median price is also influenced by shifts in product composition but less than the average price, which makes the median price is more representative of the market than the average price.  Most analysis of affordability and overvaluation use the average price because the median price is not readily available.  However, use of the average price will overstate the ‘price effect’ analyzed. </a:t>
            </a:r>
          </a:p>
          <a:p>
            <a:pPr marL="174619" indent="-174619">
              <a:buFontTx/>
              <a:buChar char="-"/>
            </a:pPr>
            <a:r>
              <a:rPr lang="en-US" baseline="0" dirty="0"/>
              <a:t>The average and median price trends understate the actual price trend.  In 1976, about 80% of sales were single family homes compared to less than 40% in 2013.  the same dwelling type compositional shift occurred, in varying degrees, in most other Canadian markets. </a:t>
            </a:r>
            <a:endParaRPr lang="en-US" dirty="0"/>
          </a:p>
          <a:p>
            <a:pPr marL="174619" indent="-174619">
              <a:buFontTx/>
              <a:buChar char="-"/>
            </a:pPr>
            <a:endParaRPr lang="en-US" dirty="0"/>
          </a:p>
        </p:txBody>
      </p:sp>
      <p:sp>
        <p:nvSpPr>
          <p:cNvPr id="4" name="Slide Number Placeholder 3"/>
          <p:cNvSpPr>
            <a:spLocks noGrp="1"/>
          </p:cNvSpPr>
          <p:nvPr>
            <p:ph type="sldNum" sz="quarter" idx="10"/>
          </p:nvPr>
        </p:nvSpPr>
        <p:spPr/>
        <p:txBody>
          <a:bodyPr/>
          <a:lstStyle/>
          <a:p>
            <a:fld id="{5E2B4598-0B29-4D18-80BE-34CB1E408DB3}"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3415795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normAutofit fontScale="92500" lnSpcReduction="10000"/>
          </a:bodyPr>
          <a:lstStyle/>
          <a:p>
            <a:pPr marL="174619" indent="-174619">
              <a:buFontTx/>
              <a:buChar char="-"/>
            </a:pPr>
            <a:r>
              <a:rPr lang="en-US" dirty="0"/>
              <a:t>Much of</a:t>
            </a:r>
            <a:r>
              <a:rPr lang="en-US" baseline="0" dirty="0"/>
              <a:t> the remaining housing price analysis will focus on Metro Vancouver because of data availability, its high profile in bubble talk, and it demonstrates important supply-demand information.  </a:t>
            </a:r>
            <a:endParaRPr lang="en-US" dirty="0"/>
          </a:p>
          <a:p>
            <a:pPr marL="174619" indent="-174619">
              <a:buFontTx/>
              <a:buChar char="-"/>
            </a:pPr>
            <a:r>
              <a:rPr lang="en-US" dirty="0"/>
              <a:t>There is a growing divergence between the average and median sale prices in Metro Vancouver to the extent that the gap approached $200,00</a:t>
            </a:r>
            <a:r>
              <a:rPr lang="en-US" baseline="0" dirty="0"/>
              <a:t>0 in 2013.  This divergence</a:t>
            </a:r>
            <a:r>
              <a:rPr lang="en-US" dirty="0"/>
              <a:t> probably reflects a changing composition</a:t>
            </a:r>
            <a:r>
              <a:rPr lang="en-US" baseline="0" dirty="0"/>
              <a:t> of properties sold because the average price is unduly influenced by high-end sales in high-priced areas.  The median price is also influenced by shifts in product composition but less than the average price, which makes the median price is more representative of the market than the average price.  Most analysis of affordability and overvaluation use the average price because the median price is not readily available.  However, use of the average price will overstate the ‘price effect’ analyzed. </a:t>
            </a:r>
          </a:p>
          <a:p>
            <a:pPr marL="174619" indent="-174619">
              <a:buFontTx/>
              <a:buChar char="-"/>
            </a:pPr>
            <a:r>
              <a:rPr lang="en-US" baseline="0" dirty="0"/>
              <a:t>The average and median price trends understate the actual price trend.  In 1976, about 80% of sales were single family homes compared to less than 40% in 2013.  the same dwelling type compositional shift occurred, in varying degrees, in most other Canadian markets. </a:t>
            </a:r>
            <a:endParaRPr lang="en-US" dirty="0"/>
          </a:p>
          <a:p>
            <a:pPr marL="174619" indent="-174619">
              <a:buFontTx/>
              <a:buChar char="-"/>
            </a:pPr>
            <a:endParaRPr lang="en-US" dirty="0"/>
          </a:p>
        </p:txBody>
      </p:sp>
      <p:sp>
        <p:nvSpPr>
          <p:cNvPr id="4" name="Slide Number Placeholder 3"/>
          <p:cNvSpPr>
            <a:spLocks noGrp="1"/>
          </p:cNvSpPr>
          <p:nvPr>
            <p:ph type="sldNum" sz="quarter" idx="10"/>
          </p:nvPr>
        </p:nvSpPr>
        <p:spPr/>
        <p:txBody>
          <a:bodyPr/>
          <a:lstStyle/>
          <a:p>
            <a:fld id="{5E2B4598-0B29-4D18-80BE-34CB1E408DB3}"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928682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E036A1-6A0A-C84A-8D9B-F055F92D0557}" type="slidenum">
              <a:rPr lang="en-US" smtClean="0"/>
              <a:pPr>
                <a:defRPr/>
              </a:pPr>
              <a:t>16</a:t>
            </a:fld>
            <a:endParaRPr lang="en-US"/>
          </a:p>
        </p:txBody>
      </p:sp>
    </p:spTree>
    <p:extLst>
      <p:ext uri="{BB962C8B-B14F-4D97-AF65-F5344CB8AC3E}">
        <p14:creationId xmlns:p14="http://schemas.microsoft.com/office/powerpoint/2010/main" val="1373739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E036A1-6A0A-C84A-8D9B-F055F92D0557}" type="slidenum">
              <a:rPr lang="en-US" smtClean="0"/>
              <a:pPr>
                <a:defRPr/>
              </a:pPr>
              <a:t>17</a:t>
            </a:fld>
            <a:endParaRPr lang="en-US"/>
          </a:p>
        </p:txBody>
      </p:sp>
    </p:spTree>
    <p:extLst>
      <p:ext uri="{BB962C8B-B14F-4D97-AF65-F5344CB8AC3E}">
        <p14:creationId xmlns:p14="http://schemas.microsoft.com/office/powerpoint/2010/main" val="14911296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174635" indent="-174635">
              <a:buFontTx/>
              <a:buChar char="-"/>
            </a:pPr>
            <a:r>
              <a:rPr lang="en-US" baseline="0" dirty="0"/>
              <a:t>On the dollar-side, we expect the CAD to hold below 80 cent</a:t>
            </a:r>
          </a:p>
          <a:p>
            <a:pPr marL="174635" indent="-174635">
              <a:buFontTx/>
              <a:buChar char="-"/>
            </a:pPr>
            <a:r>
              <a:rPr lang="en-US" baseline="0" dirty="0"/>
              <a:t>Low oil prices, Canadian growth</a:t>
            </a:r>
          </a:p>
          <a:p>
            <a:pPr marL="174635" indent="-174635">
              <a:buFontTx/>
              <a:buChar char="-"/>
            </a:pPr>
            <a:r>
              <a:rPr lang="en-US" baseline="0" dirty="0"/>
              <a:t>Low interest rates, and relatively stronger US economy and rate upcycle will put pressure on Canada currency</a:t>
            </a:r>
          </a:p>
        </p:txBody>
      </p:sp>
      <p:sp>
        <p:nvSpPr>
          <p:cNvPr id="4" name="Slide Number Placeholder 3"/>
          <p:cNvSpPr>
            <a:spLocks noGrp="1"/>
          </p:cNvSpPr>
          <p:nvPr>
            <p:ph type="sldNum" sz="quarter" idx="10"/>
          </p:nvPr>
        </p:nvSpPr>
        <p:spPr/>
        <p:txBody>
          <a:bodyPr/>
          <a:lstStyle/>
          <a:p>
            <a:fld id="{5E2B4598-0B29-4D18-80BE-34CB1E408DB3}" type="slidenum">
              <a:rPr lang="en-US" smtClean="0"/>
              <a:t>18</a:t>
            </a:fld>
            <a:endParaRPr lang="en-US"/>
          </a:p>
        </p:txBody>
      </p:sp>
    </p:spTree>
    <p:extLst>
      <p:ext uri="{BB962C8B-B14F-4D97-AF65-F5344CB8AC3E}">
        <p14:creationId xmlns:p14="http://schemas.microsoft.com/office/powerpoint/2010/main" val="714304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174635" indent="-174635">
              <a:buFontTx/>
              <a:buChar char="-"/>
            </a:pPr>
            <a:r>
              <a:rPr lang="en-US" baseline="0" dirty="0"/>
              <a:t>On the dollar-side, we expect the CAD to hold below 80 cent</a:t>
            </a:r>
          </a:p>
          <a:p>
            <a:pPr marL="174635" indent="-174635">
              <a:buFontTx/>
              <a:buChar char="-"/>
            </a:pPr>
            <a:r>
              <a:rPr lang="en-US" baseline="0" dirty="0"/>
              <a:t>Low oil prices, Canadian growth</a:t>
            </a:r>
          </a:p>
          <a:p>
            <a:pPr marL="174635" indent="-174635">
              <a:buFontTx/>
              <a:buChar char="-"/>
            </a:pPr>
            <a:r>
              <a:rPr lang="en-US" baseline="0" dirty="0"/>
              <a:t>Low interest rates, and relatively stronger US economy and rate upcycle will put pressure on Canada currency</a:t>
            </a:r>
          </a:p>
        </p:txBody>
      </p:sp>
      <p:sp>
        <p:nvSpPr>
          <p:cNvPr id="4" name="Slide Number Placeholder 3"/>
          <p:cNvSpPr>
            <a:spLocks noGrp="1"/>
          </p:cNvSpPr>
          <p:nvPr>
            <p:ph type="sldNum" sz="quarter" idx="10"/>
          </p:nvPr>
        </p:nvSpPr>
        <p:spPr/>
        <p:txBody>
          <a:bodyPr/>
          <a:lstStyle/>
          <a:p>
            <a:fld id="{5E2B4598-0B29-4D18-80BE-34CB1E408DB3}" type="slidenum">
              <a:rPr lang="en-US" smtClean="0"/>
              <a:t>19</a:t>
            </a:fld>
            <a:endParaRPr lang="en-US"/>
          </a:p>
        </p:txBody>
      </p:sp>
    </p:spTree>
    <p:extLst>
      <p:ext uri="{BB962C8B-B14F-4D97-AF65-F5344CB8AC3E}">
        <p14:creationId xmlns:p14="http://schemas.microsoft.com/office/powerpoint/2010/main" val="6552984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174558" indent="-174558">
              <a:buFontTx/>
              <a:buChar char="-"/>
            </a:pPr>
            <a:r>
              <a:rPr lang="en-US" baseline="0" dirty="0"/>
              <a:t>Employment levels in Canada holding up well, up from a year ago by about one per cent. Mild but not devastating.</a:t>
            </a:r>
          </a:p>
        </p:txBody>
      </p:sp>
      <p:sp>
        <p:nvSpPr>
          <p:cNvPr id="4" name="Slide Number Placeholder 3"/>
          <p:cNvSpPr>
            <a:spLocks noGrp="1"/>
          </p:cNvSpPr>
          <p:nvPr>
            <p:ph type="sldNum" sz="quarter" idx="10"/>
          </p:nvPr>
        </p:nvSpPr>
        <p:spPr/>
        <p:txBody>
          <a:bodyPr/>
          <a:lstStyle/>
          <a:p>
            <a:fld id="{5E2B4598-0B29-4D18-80BE-34CB1E408DB3}" type="slidenum">
              <a:rPr lang="en-US" smtClean="0"/>
              <a:t>20</a:t>
            </a:fld>
            <a:endParaRPr lang="en-US"/>
          </a:p>
        </p:txBody>
      </p:sp>
    </p:spTree>
    <p:extLst>
      <p:ext uri="{BB962C8B-B14F-4D97-AF65-F5344CB8AC3E}">
        <p14:creationId xmlns:p14="http://schemas.microsoft.com/office/powerpoint/2010/main" val="22444475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Tx/>
              <a:buChar char="-"/>
            </a:pPr>
            <a:endParaRPr lang="en-US" baseline="0" dirty="0"/>
          </a:p>
        </p:txBody>
      </p:sp>
      <p:sp>
        <p:nvSpPr>
          <p:cNvPr id="4" name="Slide Number Placeholder 3"/>
          <p:cNvSpPr>
            <a:spLocks noGrp="1"/>
          </p:cNvSpPr>
          <p:nvPr>
            <p:ph type="sldNum" sz="quarter" idx="10"/>
          </p:nvPr>
        </p:nvSpPr>
        <p:spPr/>
        <p:txBody>
          <a:bodyPr/>
          <a:lstStyle/>
          <a:p>
            <a:fld id="{5E2B4598-0B29-4D18-80BE-34CB1E408DB3}" type="slidenum">
              <a:rPr lang="en-US" smtClean="0"/>
              <a:t>21</a:t>
            </a:fld>
            <a:endParaRPr lang="en-US" dirty="0"/>
          </a:p>
        </p:txBody>
      </p:sp>
    </p:spTree>
    <p:extLst>
      <p:ext uri="{BB962C8B-B14F-4D97-AF65-F5344CB8AC3E}">
        <p14:creationId xmlns:p14="http://schemas.microsoft.com/office/powerpoint/2010/main" val="33961155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http://www.cra-arc.gc.ca/gncy/stts/itsa-sipr/2013/menu-eng.html#h1s2</a:t>
            </a:r>
          </a:p>
          <a:p>
            <a:r>
              <a:rPr lang="en-US" dirty="0" err="1"/>
              <a:t>Landcor</a:t>
            </a:r>
            <a:r>
              <a:rPr lang="en-US" dirty="0"/>
              <a:t> data</a:t>
            </a:r>
          </a:p>
        </p:txBody>
      </p:sp>
      <p:sp>
        <p:nvSpPr>
          <p:cNvPr id="4" name="Slide Number Placeholder 3"/>
          <p:cNvSpPr>
            <a:spLocks noGrp="1"/>
          </p:cNvSpPr>
          <p:nvPr>
            <p:ph type="sldNum" sz="quarter" idx="10"/>
          </p:nvPr>
        </p:nvSpPr>
        <p:spPr/>
        <p:txBody>
          <a:bodyPr/>
          <a:lstStyle/>
          <a:p>
            <a:fld id="{97D4E93D-8A98-435F-881C-79D9C1AD8EB1}" type="slidenum">
              <a:rPr lang="en-US" smtClean="0"/>
              <a:t>22</a:t>
            </a:fld>
            <a:endParaRPr lang="en-US"/>
          </a:p>
        </p:txBody>
      </p:sp>
    </p:spTree>
    <p:extLst>
      <p:ext uri="{BB962C8B-B14F-4D97-AF65-F5344CB8AC3E}">
        <p14:creationId xmlns:p14="http://schemas.microsoft.com/office/powerpoint/2010/main" val="34886064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normAutofit/>
          </a:bodyPr>
          <a:lstStyle/>
          <a:p>
            <a:pPr marL="171450" indent="-171450">
              <a:buFontTx/>
              <a:buChar char="-"/>
            </a:pPr>
            <a:endParaRPr lang="en-US" baseline="0" dirty="0"/>
          </a:p>
        </p:txBody>
      </p:sp>
      <p:sp>
        <p:nvSpPr>
          <p:cNvPr id="4" name="Slide Number Placeholder 3"/>
          <p:cNvSpPr>
            <a:spLocks noGrp="1"/>
          </p:cNvSpPr>
          <p:nvPr>
            <p:ph type="sldNum" sz="quarter" idx="10"/>
          </p:nvPr>
        </p:nvSpPr>
        <p:spPr/>
        <p:txBody>
          <a:bodyPr/>
          <a:lstStyle/>
          <a:p>
            <a:fld id="{5E2B4598-0B29-4D18-80BE-34CB1E408DB3}" type="slidenum">
              <a:rPr lang="en-US" smtClean="0"/>
              <a:t>23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normAutofit/>
          </a:bodyPr>
          <a:lstStyle/>
          <a:p>
            <a:pPr marL="174583" indent="-174583">
              <a:buFontTx/>
              <a:buChar char="-"/>
            </a:pPr>
            <a:endParaRPr lang="en-US" dirty="0"/>
          </a:p>
        </p:txBody>
      </p:sp>
      <p:sp>
        <p:nvSpPr>
          <p:cNvPr id="4" name="Slide Number Placeholder 3"/>
          <p:cNvSpPr>
            <a:spLocks noGrp="1"/>
          </p:cNvSpPr>
          <p:nvPr>
            <p:ph type="sldNum" sz="quarter" idx="10"/>
          </p:nvPr>
        </p:nvSpPr>
        <p:spPr/>
        <p:txBody>
          <a:bodyPr/>
          <a:lstStyle/>
          <a:p>
            <a:fld id="{5E2B4598-0B29-4D18-80BE-34CB1E408DB3}" type="slidenum">
              <a:rPr lang="en-US" smtClean="0"/>
              <a:t>6</a:t>
            </a:fld>
            <a:endParaRPr lang="en-US" dirty="0"/>
          </a:p>
        </p:txBody>
      </p:sp>
    </p:spTree>
    <p:extLst>
      <p:ext uri="{BB962C8B-B14F-4D97-AF65-F5344CB8AC3E}">
        <p14:creationId xmlns:p14="http://schemas.microsoft.com/office/powerpoint/2010/main" val="5471774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325" indent="-171325">
              <a:buFontTx/>
              <a:buChar char="-"/>
            </a:pPr>
            <a:endParaRPr lang="en-US" baseline="0" dirty="0"/>
          </a:p>
        </p:txBody>
      </p:sp>
      <p:sp>
        <p:nvSpPr>
          <p:cNvPr id="4" name="Slide Number Placeholder 3"/>
          <p:cNvSpPr>
            <a:spLocks noGrp="1"/>
          </p:cNvSpPr>
          <p:nvPr>
            <p:ph type="sldNum" sz="quarter" idx="10"/>
          </p:nvPr>
        </p:nvSpPr>
        <p:spPr/>
        <p:txBody>
          <a:bodyPr/>
          <a:lstStyle/>
          <a:p>
            <a:fld id="{5E2B4598-0B29-4D18-80BE-34CB1E408DB3}" type="slidenum">
              <a:rPr lang="en-US" smtClean="0"/>
              <a:t>24</a:t>
            </a:fld>
            <a:endParaRPr lang="en-US" dirty="0"/>
          </a:p>
        </p:txBody>
      </p:sp>
    </p:spTree>
    <p:extLst>
      <p:ext uri="{BB962C8B-B14F-4D97-AF65-F5344CB8AC3E}">
        <p14:creationId xmlns:p14="http://schemas.microsoft.com/office/powerpoint/2010/main" val="31330970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325" indent="-171325">
              <a:buFontTx/>
              <a:buChar char="-"/>
            </a:pPr>
            <a:r>
              <a:rPr lang="en-US" baseline="0" dirty="0"/>
              <a:t>Updated May 17</a:t>
            </a:r>
          </a:p>
          <a:p>
            <a:pPr marL="171325" indent="-171325">
              <a:buFontTx/>
              <a:buChar char="-"/>
            </a:pPr>
            <a:r>
              <a:rPr lang="en-US" baseline="0" dirty="0"/>
              <a:t>While the Canadian growth profile is sluggish, the oil sector malaise does not cross over the AB/BC border</a:t>
            </a:r>
          </a:p>
          <a:p>
            <a:pPr marL="171325" indent="-171325">
              <a:buFontTx/>
              <a:buChar char="-"/>
            </a:pPr>
            <a:r>
              <a:rPr lang="en-US" baseline="0" dirty="0"/>
              <a:t>BC does not produce commercial oil</a:t>
            </a:r>
          </a:p>
          <a:p>
            <a:pPr marL="171325" indent="-171325">
              <a:buFontTx/>
              <a:buChar char="-"/>
            </a:pPr>
            <a:r>
              <a:rPr lang="en-US" baseline="0" dirty="0"/>
              <a:t>Combination of lower oil prices, low interest rates is a boon to consumer spending and businesses</a:t>
            </a:r>
          </a:p>
          <a:p>
            <a:pPr marL="171325" indent="-171325">
              <a:buFontTx/>
              <a:buChar char="-"/>
            </a:pPr>
            <a:r>
              <a:rPr lang="en-US" baseline="0" dirty="0"/>
              <a:t>Low Canadian dollar, US growth in housing will prove positive for exports</a:t>
            </a:r>
          </a:p>
          <a:p>
            <a:pPr marL="171325" indent="-171325">
              <a:buFontTx/>
              <a:buChar char="-"/>
            </a:pPr>
            <a:r>
              <a:rPr lang="en-US" baseline="0" dirty="0"/>
              <a:t>Expectations of one LNG project, other major infrastructure lifting future economic growth</a:t>
            </a:r>
          </a:p>
          <a:p>
            <a:pPr marL="171325" indent="-171325">
              <a:buFontTx/>
              <a:buChar char="-"/>
            </a:pPr>
            <a:endParaRPr lang="en-US" baseline="0" dirty="0"/>
          </a:p>
        </p:txBody>
      </p:sp>
      <p:sp>
        <p:nvSpPr>
          <p:cNvPr id="4" name="Slide Number Placeholder 3"/>
          <p:cNvSpPr>
            <a:spLocks noGrp="1"/>
          </p:cNvSpPr>
          <p:nvPr>
            <p:ph type="sldNum" sz="quarter" idx="10"/>
          </p:nvPr>
        </p:nvSpPr>
        <p:spPr/>
        <p:txBody>
          <a:bodyPr/>
          <a:lstStyle/>
          <a:p>
            <a:fld id="{5E2B4598-0B29-4D18-80BE-34CB1E408DB3}" type="slidenum">
              <a:rPr lang="en-US" smtClean="0"/>
              <a:t>25</a:t>
            </a:fld>
            <a:endParaRPr lang="en-US" dirty="0"/>
          </a:p>
        </p:txBody>
      </p:sp>
    </p:spTree>
    <p:extLst>
      <p:ext uri="{BB962C8B-B14F-4D97-AF65-F5344CB8AC3E}">
        <p14:creationId xmlns:p14="http://schemas.microsoft.com/office/powerpoint/2010/main" val="18615279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normAutofit/>
          </a:bodyPr>
          <a:lstStyle/>
          <a:p>
            <a:pPr marL="181020" indent="-181020">
              <a:buFontTx/>
              <a:buChar char="-"/>
            </a:pPr>
            <a:endParaRPr lang="en-US" baseline="0" dirty="0"/>
          </a:p>
        </p:txBody>
      </p:sp>
      <p:sp>
        <p:nvSpPr>
          <p:cNvPr id="4" name="Slide Number Placeholder 3"/>
          <p:cNvSpPr>
            <a:spLocks noGrp="1"/>
          </p:cNvSpPr>
          <p:nvPr>
            <p:ph type="sldNum" sz="quarter" idx="10"/>
          </p:nvPr>
        </p:nvSpPr>
        <p:spPr/>
        <p:txBody>
          <a:bodyPr/>
          <a:lstStyle/>
          <a:p>
            <a:fld id="{5E2B4598-0B29-4D18-80BE-34CB1E408DB3}" type="slidenum">
              <a:rPr lang="en-US" smtClean="0"/>
              <a:t>26</a:t>
            </a:fld>
            <a:endParaRPr lang="en-US"/>
          </a:p>
        </p:txBody>
      </p:sp>
    </p:spTree>
    <p:extLst>
      <p:ext uri="{BB962C8B-B14F-4D97-AF65-F5344CB8AC3E}">
        <p14:creationId xmlns:p14="http://schemas.microsoft.com/office/powerpoint/2010/main" val="32662053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4645" indent="-174645">
              <a:buFontTx/>
              <a:buChar char="-"/>
            </a:pPr>
            <a:r>
              <a:rPr lang="en-US" dirty="0"/>
              <a:t>Existing-home sales increased to 4.82 million annualized units in August, a gain of 7.8% from July.</a:t>
            </a:r>
          </a:p>
          <a:p>
            <a:pPr marL="174645" indent="-174645">
              <a:buFontTx/>
              <a:buChar char="-"/>
            </a:pPr>
            <a:r>
              <a:rPr lang="en-US" dirty="0"/>
              <a:t>Sales numbers indicate that housing is no longer declining and a tentative recovery is underway.</a:t>
            </a:r>
            <a:r>
              <a:rPr lang="en-US" baseline="0" dirty="0"/>
              <a:t> Months of Supply is dropping</a:t>
            </a:r>
            <a:endParaRPr lang="en-US" dirty="0"/>
          </a:p>
          <a:p>
            <a:pPr marL="174645" indent="-174645">
              <a:buFontTx/>
              <a:buChar char="-"/>
            </a:pPr>
            <a:r>
              <a:rPr lang="en-US" dirty="0"/>
              <a:t>A final wave of foreclosure filings will hit the housing market. Distress sales will likely increase over the next year and while lifting sales it could depress prices.</a:t>
            </a:r>
          </a:p>
          <a:p>
            <a:pPr marL="174645" indent="-174645">
              <a:buFontTx/>
              <a:buChar char="-"/>
            </a:pPr>
            <a:r>
              <a:rPr lang="en-US" dirty="0"/>
              <a:t>An offset will come from an ongoing recovery but no significant upturn is likely until after 2013.</a:t>
            </a:r>
          </a:p>
        </p:txBody>
      </p:sp>
      <p:sp>
        <p:nvSpPr>
          <p:cNvPr id="4" name="Slide Number Placeholder 3"/>
          <p:cNvSpPr>
            <a:spLocks noGrp="1"/>
          </p:cNvSpPr>
          <p:nvPr>
            <p:ph type="sldNum" sz="quarter" idx="10"/>
          </p:nvPr>
        </p:nvSpPr>
        <p:spPr/>
        <p:txBody>
          <a:bodyPr/>
          <a:lstStyle/>
          <a:p>
            <a:fld id="{5E2B4598-0B29-4D18-80BE-34CB1E408DB3}"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326247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174635" indent="-174635">
              <a:buFontTx/>
              <a:buChar char="-"/>
            </a:pPr>
            <a:r>
              <a:rPr lang="en-US" baseline="0" dirty="0"/>
              <a:t>On the dollar-side, we expect the CAD to hold below 80 cent</a:t>
            </a:r>
          </a:p>
          <a:p>
            <a:pPr marL="174635" indent="-174635">
              <a:buFontTx/>
              <a:buChar char="-"/>
            </a:pPr>
            <a:r>
              <a:rPr lang="en-US" baseline="0" dirty="0"/>
              <a:t>Low oil prices, Canadian growth</a:t>
            </a:r>
          </a:p>
          <a:p>
            <a:pPr marL="174635" indent="-174635">
              <a:buFontTx/>
              <a:buChar char="-"/>
            </a:pPr>
            <a:r>
              <a:rPr lang="en-US" baseline="0" dirty="0"/>
              <a:t>Low interest rates, and relatively stronger US economy and rate upcycle will put pressure on Canada currency</a:t>
            </a:r>
          </a:p>
        </p:txBody>
      </p:sp>
      <p:sp>
        <p:nvSpPr>
          <p:cNvPr id="4" name="Slide Number Placeholder 3"/>
          <p:cNvSpPr>
            <a:spLocks noGrp="1"/>
          </p:cNvSpPr>
          <p:nvPr>
            <p:ph type="sldNum" sz="quarter" idx="10"/>
          </p:nvPr>
        </p:nvSpPr>
        <p:spPr/>
        <p:txBody>
          <a:bodyPr/>
          <a:lstStyle/>
          <a:p>
            <a:fld id="{5E2B4598-0B29-4D18-80BE-34CB1E408DB3}" type="slidenum">
              <a:rPr lang="en-US" smtClean="0"/>
              <a:t>28</a:t>
            </a:fld>
            <a:endParaRPr lang="en-US"/>
          </a:p>
        </p:txBody>
      </p:sp>
    </p:spTree>
    <p:extLst>
      <p:ext uri="{BB962C8B-B14F-4D97-AF65-F5344CB8AC3E}">
        <p14:creationId xmlns:p14="http://schemas.microsoft.com/office/powerpoint/2010/main" val="29762445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174558" indent="-174558">
              <a:buFontTx/>
              <a:buChar char="-"/>
            </a:pPr>
            <a:r>
              <a:rPr lang="en-US" baseline="0" dirty="0"/>
              <a:t>Employment levels in Canada holding up well, up from a year ago by about one per cent. Mild but not devastating.</a:t>
            </a:r>
          </a:p>
        </p:txBody>
      </p:sp>
      <p:sp>
        <p:nvSpPr>
          <p:cNvPr id="4" name="Slide Number Placeholder 3"/>
          <p:cNvSpPr>
            <a:spLocks noGrp="1"/>
          </p:cNvSpPr>
          <p:nvPr>
            <p:ph type="sldNum" sz="quarter" idx="10"/>
          </p:nvPr>
        </p:nvSpPr>
        <p:spPr/>
        <p:txBody>
          <a:bodyPr/>
          <a:lstStyle/>
          <a:p>
            <a:fld id="{5E2B4598-0B29-4D18-80BE-34CB1E408DB3}" type="slidenum">
              <a:rPr lang="en-US" smtClean="0"/>
              <a:t>29</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E036A1-6A0A-C84A-8D9B-F055F92D0557}" type="slidenum">
              <a:rPr lang="en-US" smtClean="0"/>
              <a:pPr>
                <a:defRPr/>
              </a:pPr>
              <a:t>30</a:t>
            </a:fld>
            <a:endParaRPr lang="en-US"/>
          </a:p>
        </p:txBody>
      </p:sp>
    </p:spTree>
    <p:extLst>
      <p:ext uri="{BB962C8B-B14F-4D97-AF65-F5344CB8AC3E}">
        <p14:creationId xmlns:p14="http://schemas.microsoft.com/office/powerpoint/2010/main" val="17604818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normAutofit/>
          </a:bodyPr>
          <a:lstStyle/>
          <a:p>
            <a:pPr marL="174583" indent="-174583">
              <a:buFontTx/>
              <a:buChar char="-"/>
            </a:pPr>
            <a:endParaRPr lang="en-US" dirty="0"/>
          </a:p>
        </p:txBody>
      </p:sp>
      <p:sp>
        <p:nvSpPr>
          <p:cNvPr id="4" name="Slide Number Placeholder 3"/>
          <p:cNvSpPr>
            <a:spLocks noGrp="1"/>
          </p:cNvSpPr>
          <p:nvPr>
            <p:ph type="sldNum" sz="quarter" idx="10"/>
          </p:nvPr>
        </p:nvSpPr>
        <p:spPr/>
        <p:txBody>
          <a:bodyPr/>
          <a:lstStyle/>
          <a:p>
            <a:fld id="{5E2B4598-0B29-4D18-80BE-34CB1E408DB3}" type="slidenum">
              <a:rPr lang="en-US" smtClean="0"/>
              <a:t>31</a:t>
            </a:fld>
            <a:endParaRPr lang="en-US" dirty="0"/>
          </a:p>
        </p:txBody>
      </p:sp>
    </p:spTree>
    <p:extLst>
      <p:ext uri="{BB962C8B-B14F-4D97-AF65-F5344CB8AC3E}">
        <p14:creationId xmlns:p14="http://schemas.microsoft.com/office/powerpoint/2010/main" val="13655691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E036A1-6A0A-C84A-8D9B-F055F92D0557}" type="slidenum">
              <a:rPr lang="en-US" smtClean="0"/>
              <a:pPr>
                <a:defRPr/>
              </a:pPr>
              <a:t>32</a:t>
            </a:fld>
            <a:endParaRPr lang="en-US"/>
          </a:p>
        </p:txBody>
      </p:sp>
    </p:spTree>
    <p:extLst>
      <p:ext uri="{BB962C8B-B14F-4D97-AF65-F5344CB8AC3E}">
        <p14:creationId xmlns:p14="http://schemas.microsoft.com/office/powerpoint/2010/main" val="3508174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E036A1-6A0A-C84A-8D9B-F055F92D0557}" type="slidenum">
              <a:rPr lang="en-US" smtClean="0"/>
              <a:pPr>
                <a:defRPr/>
              </a:pPr>
              <a:t>35</a:t>
            </a:fld>
            <a:endParaRPr lang="en-US"/>
          </a:p>
        </p:txBody>
      </p:sp>
    </p:spTree>
    <p:extLst>
      <p:ext uri="{BB962C8B-B14F-4D97-AF65-F5344CB8AC3E}">
        <p14:creationId xmlns:p14="http://schemas.microsoft.com/office/powerpoint/2010/main" val="1329669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normAutofit/>
          </a:bodyPr>
          <a:lstStyle/>
          <a:p>
            <a:pPr marL="174583" indent="-174583">
              <a:buFontTx/>
              <a:buChar char="-"/>
            </a:pPr>
            <a:endParaRPr lang="en-US" dirty="0"/>
          </a:p>
        </p:txBody>
      </p:sp>
      <p:sp>
        <p:nvSpPr>
          <p:cNvPr id="4" name="Slide Number Placeholder 3"/>
          <p:cNvSpPr>
            <a:spLocks noGrp="1"/>
          </p:cNvSpPr>
          <p:nvPr>
            <p:ph type="sldNum" sz="quarter" idx="10"/>
          </p:nvPr>
        </p:nvSpPr>
        <p:spPr/>
        <p:txBody>
          <a:bodyPr/>
          <a:lstStyle/>
          <a:p>
            <a:fld id="{5E2B4598-0B29-4D18-80BE-34CB1E408DB3}" type="slidenum">
              <a:rPr lang="en-US" smtClean="0"/>
              <a:t>7</a:t>
            </a:fld>
            <a:endParaRPr lang="en-US" dirty="0"/>
          </a:p>
        </p:txBody>
      </p:sp>
    </p:spTree>
    <p:extLst>
      <p:ext uri="{BB962C8B-B14F-4D97-AF65-F5344CB8AC3E}">
        <p14:creationId xmlns:p14="http://schemas.microsoft.com/office/powerpoint/2010/main" val="30497918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pPr marL="174697" indent="-174697">
              <a:buFontTx/>
              <a:buChar char="-"/>
            </a:pPr>
            <a:endParaRPr lang="en-US" dirty="0"/>
          </a:p>
        </p:txBody>
      </p:sp>
      <p:sp>
        <p:nvSpPr>
          <p:cNvPr id="4" name="Slide Number Placeholder 3"/>
          <p:cNvSpPr>
            <a:spLocks noGrp="1"/>
          </p:cNvSpPr>
          <p:nvPr>
            <p:ph type="sldNum" sz="quarter" idx="10"/>
          </p:nvPr>
        </p:nvSpPr>
        <p:spPr/>
        <p:txBody>
          <a:bodyPr/>
          <a:lstStyle/>
          <a:p>
            <a:fld id="{5E2B4598-0B29-4D18-80BE-34CB1E408DB3}" type="slidenum">
              <a:rPr lang="en-US" smtClean="0"/>
              <a:t>36</a:t>
            </a:fld>
            <a:endParaRPr lang="en-US" dirty="0"/>
          </a:p>
        </p:txBody>
      </p:sp>
    </p:spTree>
    <p:extLst>
      <p:ext uri="{BB962C8B-B14F-4D97-AF65-F5344CB8AC3E}">
        <p14:creationId xmlns:p14="http://schemas.microsoft.com/office/powerpoint/2010/main" val="4044789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normAutofit/>
          </a:bodyPr>
          <a:lstStyle/>
          <a:p>
            <a:pPr marL="174583" indent="-174583">
              <a:buFontTx/>
              <a:buChar char="-"/>
            </a:pPr>
            <a:endParaRPr lang="en-US" dirty="0"/>
          </a:p>
        </p:txBody>
      </p:sp>
      <p:sp>
        <p:nvSpPr>
          <p:cNvPr id="4" name="Slide Number Placeholder 3"/>
          <p:cNvSpPr>
            <a:spLocks noGrp="1"/>
          </p:cNvSpPr>
          <p:nvPr>
            <p:ph type="sldNum" sz="quarter" idx="10"/>
          </p:nvPr>
        </p:nvSpPr>
        <p:spPr/>
        <p:txBody>
          <a:bodyPr/>
          <a:lstStyle/>
          <a:p>
            <a:fld id="{5E2B4598-0B29-4D18-80BE-34CB1E408DB3}" type="slidenum">
              <a:rPr lang="en-US" smtClean="0"/>
              <a:t>8</a:t>
            </a:fld>
            <a:endParaRPr lang="en-US" dirty="0"/>
          </a:p>
        </p:txBody>
      </p:sp>
    </p:spTree>
    <p:extLst>
      <p:ext uri="{BB962C8B-B14F-4D97-AF65-F5344CB8AC3E}">
        <p14:creationId xmlns:p14="http://schemas.microsoft.com/office/powerpoint/2010/main" val="2241377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174558" indent="-174558">
              <a:buFontTx/>
              <a:buChar char="-"/>
            </a:pPr>
            <a:r>
              <a:rPr lang="en-US" baseline="0" dirty="0"/>
              <a:t>Employment levels in Canada holding up well, up from a year ago by about one per cent. Mild but not devastating.</a:t>
            </a:r>
          </a:p>
        </p:txBody>
      </p:sp>
      <p:sp>
        <p:nvSpPr>
          <p:cNvPr id="4" name="Slide Number Placeholder 3"/>
          <p:cNvSpPr>
            <a:spLocks noGrp="1"/>
          </p:cNvSpPr>
          <p:nvPr>
            <p:ph type="sldNum" sz="quarter" idx="10"/>
          </p:nvPr>
        </p:nvSpPr>
        <p:spPr/>
        <p:txBody>
          <a:bodyPr/>
          <a:lstStyle/>
          <a:p>
            <a:fld id="{5E2B4598-0B29-4D18-80BE-34CB1E408DB3}" type="slidenum">
              <a:rPr lang="en-US" smtClean="0"/>
              <a:t>9</a:t>
            </a:fld>
            <a:endParaRPr lang="en-US"/>
          </a:p>
        </p:txBody>
      </p:sp>
    </p:spTree>
    <p:extLst>
      <p:ext uri="{BB962C8B-B14F-4D97-AF65-F5344CB8AC3E}">
        <p14:creationId xmlns:p14="http://schemas.microsoft.com/office/powerpoint/2010/main" val="1491337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174558" indent="-174558">
              <a:buFontTx/>
              <a:buChar char="-"/>
            </a:pPr>
            <a:r>
              <a:rPr lang="en-US" baseline="0" dirty="0"/>
              <a:t>Employment levels in Canada holding up well, up from a year ago by about one per cent. Mild but not devastating.</a:t>
            </a:r>
          </a:p>
        </p:txBody>
      </p:sp>
      <p:sp>
        <p:nvSpPr>
          <p:cNvPr id="4" name="Slide Number Placeholder 3"/>
          <p:cNvSpPr>
            <a:spLocks noGrp="1"/>
          </p:cNvSpPr>
          <p:nvPr>
            <p:ph type="sldNum" sz="quarter" idx="10"/>
          </p:nvPr>
        </p:nvSpPr>
        <p:spPr/>
        <p:txBody>
          <a:bodyPr/>
          <a:lstStyle/>
          <a:p>
            <a:fld id="{5E2B4598-0B29-4D18-80BE-34CB1E408DB3}" type="slidenum">
              <a:rPr lang="en-US" smtClean="0"/>
              <a:t>10</a:t>
            </a:fld>
            <a:endParaRPr lang="en-US"/>
          </a:p>
        </p:txBody>
      </p:sp>
    </p:spTree>
    <p:extLst>
      <p:ext uri="{BB962C8B-B14F-4D97-AF65-F5344CB8AC3E}">
        <p14:creationId xmlns:p14="http://schemas.microsoft.com/office/powerpoint/2010/main" val="3138262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174558" indent="-174558">
              <a:buFontTx/>
              <a:buChar char="-"/>
            </a:pPr>
            <a:r>
              <a:rPr lang="en-US" baseline="0" dirty="0"/>
              <a:t>Employment levels in Canada holding up well, up from a year ago by about one per cent. Mild but not devastating.</a:t>
            </a:r>
          </a:p>
        </p:txBody>
      </p:sp>
      <p:sp>
        <p:nvSpPr>
          <p:cNvPr id="4" name="Slide Number Placeholder 3"/>
          <p:cNvSpPr>
            <a:spLocks noGrp="1"/>
          </p:cNvSpPr>
          <p:nvPr>
            <p:ph type="sldNum" sz="quarter" idx="10"/>
          </p:nvPr>
        </p:nvSpPr>
        <p:spPr/>
        <p:txBody>
          <a:bodyPr/>
          <a:lstStyle/>
          <a:p>
            <a:fld id="{5E2B4598-0B29-4D18-80BE-34CB1E408DB3}" type="slidenum">
              <a:rPr lang="en-US" smtClean="0"/>
              <a:t>11</a:t>
            </a:fld>
            <a:endParaRPr lang="en-US"/>
          </a:p>
        </p:txBody>
      </p:sp>
    </p:spTree>
    <p:extLst>
      <p:ext uri="{BB962C8B-B14F-4D97-AF65-F5344CB8AC3E}">
        <p14:creationId xmlns:p14="http://schemas.microsoft.com/office/powerpoint/2010/main" val="325634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pPr marL="174635" indent="-174635">
              <a:buFontTx/>
              <a:buChar char="-"/>
            </a:pPr>
            <a:r>
              <a:rPr lang="en-US" baseline="0" dirty="0"/>
              <a:t>On the dollar-side, we expect the CAD to hold below 80 cent</a:t>
            </a:r>
          </a:p>
          <a:p>
            <a:pPr marL="174635" indent="-174635">
              <a:buFontTx/>
              <a:buChar char="-"/>
            </a:pPr>
            <a:r>
              <a:rPr lang="en-US" baseline="0" dirty="0"/>
              <a:t>Low oil prices, Canadian growth</a:t>
            </a:r>
          </a:p>
          <a:p>
            <a:pPr marL="174635" indent="-174635">
              <a:buFontTx/>
              <a:buChar char="-"/>
            </a:pPr>
            <a:r>
              <a:rPr lang="en-US" baseline="0" dirty="0"/>
              <a:t>Low interest rates, and relatively stronger US economy and rate upcycle will put pressure on Canada currency</a:t>
            </a:r>
          </a:p>
        </p:txBody>
      </p:sp>
      <p:sp>
        <p:nvSpPr>
          <p:cNvPr id="4" name="Slide Number Placeholder 3"/>
          <p:cNvSpPr>
            <a:spLocks noGrp="1"/>
          </p:cNvSpPr>
          <p:nvPr>
            <p:ph type="sldNum" sz="quarter" idx="10"/>
          </p:nvPr>
        </p:nvSpPr>
        <p:spPr/>
        <p:txBody>
          <a:bodyPr/>
          <a:lstStyle/>
          <a:p>
            <a:fld id="{5E2B4598-0B29-4D18-80BE-34CB1E408DB3}" type="slidenum">
              <a:rPr lang="en-US" smtClean="0"/>
              <a:t>12</a:t>
            </a:fld>
            <a:endParaRPr lang="en-US"/>
          </a:p>
        </p:txBody>
      </p:sp>
    </p:spTree>
    <p:extLst>
      <p:ext uri="{BB962C8B-B14F-4D97-AF65-F5344CB8AC3E}">
        <p14:creationId xmlns:p14="http://schemas.microsoft.com/office/powerpoint/2010/main" val="969190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normAutofit fontScale="92500" lnSpcReduction="10000"/>
          </a:bodyPr>
          <a:lstStyle/>
          <a:p>
            <a:pPr marL="174619" indent="-174619">
              <a:buFontTx/>
              <a:buChar char="-"/>
            </a:pPr>
            <a:r>
              <a:rPr lang="en-US" dirty="0"/>
              <a:t>Much of</a:t>
            </a:r>
            <a:r>
              <a:rPr lang="en-US" baseline="0" dirty="0"/>
              <a:t> the remaining housing price analysis will focus on Metro Vancouver because of data availability, its high profile in bubble talk, and it demonstrates important supply-demand information.  </a:t>
            </a:r>
            <a:endParaRPr lang="en-US" dirty="0"/>
          </a:p>
          <a:p>
            <a:pPr marL="174619" indent="-174619">
              <a:buFontTx/>
              <a:buChar char="-"/>
            </a:pPr>
            <a:r>
              <a:rPr lang="en-US" dirty="0"/>
              <a:t>There is a growing divergence between the average and median sale prices in Metro Vancouver to the extent that the gap approached $200,00</a:t>
            </a:r>
            <a:r>
              <a:rPr lang="en-US" baseline="0" dirty="0"/>
              <a:t>0 in 2013.  This divergence</a:t>
            </a:r>
            <a:r>
              <a:rPr lang="en-US" dirty="0"/>
              <a:t> probably reflects a changing composition</a:t>
            </a:r>
            <a:r>
              <a:rPr lang="en-US" baseline="0" dirty="0"/>
              <a:t> of properties sold because the average price is unduly influenced by high-end sales in high-priced areas.  The median price is also influenced by shifts in product composition but less than the average price, which makes the median price is more representative of the market than the average price.  Most analysis of affordability and overvaluation use the average price because the median price is not readily available.  However, use of the average price will overstate the ‘price effect’ analyzed. </a:t>
            </a:r>
          </a:p>
          <a:p>
            <a:pPr marL="174619" indent="-174619">
              <a:buFontTx/>
              <a:buChar char="-"/>
            </a:pPr>
            <a:r>
              <a:rPr lang="en-US" baseline="0" dirty="0"/>
              <a:t>The average and median price trends understate the actual price trend.  In 1976, about 80% of sales were single family homes compared to less than 40% in 2013.  the same dwelling type compositional shift occurred, in varying degrees, in most other Canadian markets. </a:t>
            </a:r>
            <a:endParaRPr lang="en-US" dirty="0"/>
          </a:p>
          <a:p>
            <a:pPr marL="174619" indent="-174619">
              <a:buFontTx/>
              <a:buChar char="-"/>
            </a:pPr>
            <a:endParaRPr lang="en-US" dirty="0"/>
          </a:p>
        </p:txBody>
      </p:sp>
      <p:sp>
        <p:nvSpPr>
          <p:cNvPr id="4" name="Slide Number Placeholder 3"/>
          <p:cNvSpPr>
            <a:spLocks noGrp="1"/>
          </p:cNvSpPr>
          <p:nvPr>
            <p:ph type="sldNum" sz="quarter" idx="10"/>
          </p:nvPr>
        </p:nvSpPr>
        <p:spPr/>
        <p:txBody>
          <a:bodyPr/>
          <a:lstStyle/>
          <a:p>
            <a:fld id="{5E2B4598-0B29-4D18-80BE-34CB1E408DB3}"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10302834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4" name="Picture 2" descr="C:\Users\USER\Documents\central1\Central 1 Elecrontic Stationery Assets\images\Presentation\C1_Pattern_Presentation_Cover_Green1.png"/>
          <p:cNvPicPr>
            <a:picLocks noChangeAspect="1" noChangeArrowheads="1"/>
          </p:cNvPicPr>
          <p:nvPr/>
        </p:nvPicPr>
        <p:blipFill>
          <a:blip r:embed="rId2" cstate="email">
            <a:extLst>
              <a:ext uri="{28A0092B-C50C-407E-A947-70E740481C1C}">
                <a14:useLocalDpi xmlns:a14="http://schemas.microsoft.com/office/drawing/2010/main" val="0"/>
              </a:ext>
            </a:extLst>
          </a:blip>
          <a:srcRect t="27420"/>
          <a:stretch>
            <a:fillRect/>
          </a:stretch>
        </p:blipFill>
        <p:spPr bwMode="auto">
          <a:xfrm>
            <a:off x="10679114" y="-71438"/>
            <a:ext cx="4035426" cy="437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ounded Rectangle 4"/>
          <p:cNvSpPr/>
          <p:nvPr/>
        </p:nvSpPr>
        <p:spPr>
          <a:xfrm>
            <a:off x="504825" y="7019926"/>
            <a:ext cx="13633450" cy="1306513"/>
          </a:xfrm>
          <a:prstGeom prst="roundRect">
            <a:avLst>
              <a:gd name="adj" fmla="val 7436"/>
            </a:avLst>
          </a:prstGeom>
          <a:solidFill>
            <a:schemeClr val="bg1"/>
          </a:solidFill>
          <a:ln cap="rnd">
            <a:noFill/>
            <a:miter lim="800000"/>
          </a:ln>
        </p:spPr>
        <p:style>
          <a:lnRef idx="2">
            <a:schemeClr val="accent1">
              <a:shade val="50000"/>
            </a:schemeClr>
          </a:lnRef>
          <a:fillRef idx="1">
            <a:schemeClr val="accent1"/>
          </a:fillRef>
          <a:effectRef idx="0">
            <a:schemeClr val="accent1"/>
          </a:effectRef>
          <a:fontRef idx="minor">
            <a:schemeClr val="lt1"/>
          </a:fontRef>
        </p:style>
        <p:txBody>
          <a:bodyPr lIns="130606" tIns="65302" rIns="130606" bIns="65302" anchor="ctr"/>
          <a:lstStyle/>
          <a:p>
            <a:pPr algn="ctr" defTabSz="1306066" fontAlgn="auto">
              <a:spcBef>
                <a:spcPts val="0"/>
              </a:spcBef>
              <a:spcAft>
                <a:spcPts val="0"/>
              </a:spcAft>
              <a:defRPr/>
            </a:pPr>
            <a:endParaRPr lang="en-US" dirty="0"/>
          </a:p>
        </p:txBody>
      </p:sp>
      <p:pic>
        <p:nvPicPr>
          <p:cNvPr id="6" name="Picture 3" descr="C:\Users\USER\Documents\central1\Central 1 Elecrontic Stationery Assets\images\Presentation\C1_Logomark_Colour_RGB.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668125" y="7396165"/>
            <a:ext cx="2109789"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7526" y="2919491"/>
            <a:ext cx="10972800" cy="2082815"/>
          </a:xfrm>
        </p:spPr>
        <p:txBody>
          <a:bodyPr lIns="0" tIns="0" rIns="0" bIns="0" anchor="t">
            <a:noAutofit/>
          </a:bodyPr>
          <a:lstStyle>
            <a:lvl1pPr algn="l">
              <a:lnSpc>
                <a:spcPts val="4800"/>
              </a:lnSpc>
              <a:defRPr sz="4100" b="1" i="0" baseline="0">
                <a:solidFill>
                  <a:schemeClr val="bg1"/>
                </a:solidFill>
                <a:latin typeface="Arial"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997526" y="5327859"/>
            <a:ext cx="10972800" cy="1278008"/>
          </a:xfrm>
        </p:spPr>
        <p:txBody>
          <a:bodyPr lIns="0" tIns="0" rIns="0" bIns="0">
            <a:normAutofit/>
          </a:bodyPr>
          <a:lstStyle>
            <a:lvl1pPr marL="0" indent="0" algn="l">
              <a:lnSpc>
                <a:spcPts val="2600"/>
              </a:lnSpc>
              <a:spcBef>
                <a:spcPts val="0"/>
              </a:spcBef>
              <a:buNone/>
              <a:defRPr sz="2000" b="0" i="0" baseline="0">
                <a:solidFill>
                  <a:schemeClr val="bg1"/>
                </a:solidFill>
                <a:latin typeface="Arial" pitchFamily="34" charset="0"/>
              </a:defRPr>
            </a:lvl1pPr>
            <a:lvl2pPr marL="653033" indent="0" algn="ctr">
              <a:buNone/>
              <a:defRPr>
                <a:solidFill>
                  <a:schemeClr val="tx1">
                    <a:tint val="75000"/>
                  </a:schemeClr>
                </a:solidFill>
              </a:defRPr>
            </a:lvl2pPr>
            <a:lvl3pPr marL="1306066" indent="0" algn="ctr">
              <a:buNone/>
              <a:defRPr>
                <a:solidFill>
                  <a:schemeClr val="tx1">
                    <a:tint val="75000"/>
                  </a:schemeClr>
                </a:solidFill>
              </a:defRPr>
            </a:lvl3pPr>
            <a:lvl4pPr marL="1959102" indent="0" algn="ctr">
              <a:buNone/>
              <a:defRPr>
                <a:solidFill>
                  <a:schemeClr val="tx1">
                    <a:tint val="75000"/>
                  </a:schemeClr>
                </a:solidFill>
              </a:defRPr>
            </a:lvl4pPr>
            <a:lvl5pPr marL="2612135" indent="0" algn="ctr">
              <a:buNone/>
              <a:defRPr>
                <a:solidFill>
                  <a:schemeClr val="tx1">
                    <a:tint val="75000"/>
                  </a:schemeClr>
                </a:solidFill>
              </a:defRPr>
            </a:lvl5pPr>
            <a:lvl6pPr marL="3265168" indent="0" algn="ctr">
              <a:buNone/>
              <a:defRPr>
                <a:solidFill>
                  <a:schemeClr val="tx1">
                    <a:tint val="75000"/>
                  </a:schemeClr>
                </a:solidFill>
              </a:defRPr>
            </a:lvl6pPr>
            <a:lvl7pPr marL="3918203" indent="0" algn="ctr">
              <a:buNone/>
              <a:defRPr>
                <a:solidFill>
                  <a:schemeClr val="tx1">
                    <a:tint val="75000"/>
                  </a:schemeClr>
                </a:solidFill>
              </a:defRPr>
            </a:lvl7pPr>
            <a:lvl8pPr marL="4571237" indent="0" algn="ctr">
              <a:buNone/>
              <a:defRPr>
                <a:solidFill>
                  <a:schemeClr val="tx1">
                    <a:tint val="75000"/>
                  </a:schemeClr>
                </a:solidFill>
              </a:defRPr>
            </a:lvl8pPr>
            <a:lvl9pPr marL="522427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51100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68019" y="2269120"/>
            <a:ext cx="12435840" cy="1764030"/>
          </a:xfrm>
        </p:spPr>
        <p:txBody>
          <a:bodyPr/>
          <a:lstStyle>
            <a:lvl1pPr>
              <a:defRPr sz="5400" cap="all" baseline="0"/>
            </a:lvl1pPr>
          </a:lstStyle>
          <a:p>
            <a:r>
              <a:rPr lang="en-US" dirty="0"/>
              <a:t>CLICK TO EDIT MASTER TITLE STYLE</a:t>
            </a:r>
          </a:p>
        </p:txBody>
      </p:sp>
      <p:sp>
        <p:nvSpPr>
          <p:cNvPr id="3" name="Subtitle 2"/>
          <p:cNvSpPr>
            <a:spLocks noGrp="1"/>
          </p:cNvSpPr>
          <p:nvPr>
            <p:ph type="subTitle" idx="1"/>
          </p:nvPr>
        </p:nvSpPr>
        <p:spPr>
          <a:xfrm>
            <a:off x="1064261" y="5081450"/>
            <a:ext cx="10241280" cy="1946368"/>
          </a:xfrm>
        </p:spPr>
        <p:txBody>
          <a:bodyPr/>
          <a:lstStyle>
            <a:lvl1pPr marL="0" indent="0" algn="l">
              <a:lnSpc>
                <a:spcPct val="100000"/>
              </a:lnSpc>
              <a:buNone/>
              <a:defRPr sz="2300">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913425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2454" y="669210"/>
            <a:ext cx="12494362" cy="658368"/>
          </a:xfrm>
        </p:spPr>
        <p:txBody>
          <a:bodyPr/>
          <a:lstStyle>
            <a:lvl1pPr>
              <a:defRPr sz="3700" cap="none" baseline="0"/>
            </a:lvl1pPr>
          </a:lstStyle>
          <a:p>
            <a:r>
              <a:rPr lang="en-US" dirty="0"/>
              <a:t>Click to edit Master title style</a:t>
            </a:r>
          </a:p>
        </p:txBody>
      </p:sp>
      <p:sp>
        <p:nvSpPr>
          <p:cNvPr id="3" name="Content Placeholder 2"/>
          <p:cNvSpPr>
            <a:spLocks noGrp="1"/>
          </p:cNvSpPr>
          <p:nvPr>
            <p:ph idx="1"/>
          </p:nvPr>
        </p:nvSpPr>
        <p:spPr>
          <a:xfrm>
            <a:off x="1068019" y="1383025"/>
            <a:ext cx="12494362" cy="5715000"/>
          </a:xfrm>
        </p:spPr>
        <p:txBody>
          <a:bodyPr/>
          <a:lstStyle>
            <a:lvl1pPr marL="326555" indent="-326555">
              <a:lnSpc>
                <a:spcPct val="100000"/>
              </a:lnSpc>
              <a:spcAft>
                <a:spcPts val="429"/>
              </a:spcAft>
              <a:buSzPct val="90000"/>
              <a:defRPr sz="3100"/>
            </a:lvl1pPr>
            <a:lvl2pPr marL="730213" indent="-403658">
              <a:lnSpc>
                <a:spcPct val="100000"/>
              </a:lnSpc>
              <a:spcAft>
                <a:spcPts val="429"/>
              </a:spcAft>
              <a:defRPr sz="2900"/>
            </a:lvl2pPr>
            <a:lvl3pPr marL="979665" indent="-249452">
              <a:lnSpc>
                <a:spcPct val="100000"/>
              </a:lnSpc>
              <a:spcAft>
                <a:spcPts val="429"/>
              </a:spcAft>
              <a:defRPr sz="2600"/>
            </a:lvl3pPr>
            <a:lvl4pPr marL="1306220" indent="-326555">
              <a:lnSpc>
                <a:spcPct val="100000"/>
              </a:lnSpc>
              <a:spcAft>
                <a:spcPts val="429"/>
              </a:spcAft>
              <a:defRPr sz="2300"/>
            </a:lvl4pPr>
            <a:lvl5pPr marL="1632776" indent="-326555">
              <a:lnSpc>
                <a:spcPct val="100000"/>
              </a:lnSpc>
              <a:spcAft>
                <a:spcPts val="429"/>
              </a:spcAft>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58536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dirty="0"/>
              <a:t>Click to edit Master title style</a:t>
            </a:r>
          </a:p>
        </p:txBody>
      </p:sp>
    </p:spTree>
    <p:extLst>
      <p:ext uri="{BB962C8B-B14F-4D97-AF65-F5344CB8AC3E}">
        <p14:creationId xmlns:p14="http://schemas.microsoft.com/office/powerpoint/2010/main" val="2497963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114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xt Slide">
    <p:bg>
      <p:bgPr>
        <a:solidFill>
          <a:schemeClr val="bg1"/>
        </a:solidFill>
        <a:effectLst/>
      </p:bgPr>
    </p:bg>
    <p:spTree>
      <p:nvGrpSpPr>
        <p:cNvPr id="1" name=""/>
        <p:cNvGrpSpPr/>
        <p:nvPr/>
      </p:nvGrpSpPr>
      <p:grpSpPr>
        <a:xfrm>
          <a:off x="0" y="0"/>
          <a:ext cx="0" cy="0"/>
          <a:chOff x="0" y="0"/>
          <a:chExt cx="0" cy="0"/>
        </a:xfrm>
      </p:grpSpPr>
      <p:sp>
        <p:nvSpPr>
          <p:cNvPr id="5" name="Slide Number Placeholder 5"/>
          <p:cNvSpPr txBox="1">
            <a:spLocks/>
          </p:cNvSpPr>
          <p:nvPr/>
        </p:nvSpPr>
        <p:spPr>
          <a:xfrm>
            <a:off x="12901613" y="174625"/>
            <a:ext cx="665162" cy="269875"/>
          </a:xfrm>
          <a:prstGeom prst="rect">
            <a:avLst/>
          </a:prstGeom>
        </p:spPr>
        <p:txBody>
          <a:bodyPr lIns="0" tIns="0" rIns="0" bIns="0"/>
          <a:lstStyle>
            <a:lvl1pPr>
              <a:lnSpc>
                <a:spcPts val="1200"/>
              </a:lnSpc>
              <a:defRPr sz="900" baseline="0">
                <a:solidFill>
                  <a:schemeClr val="bg1"/>
                </a:solidFill>
                <a:latin typeface="Arial" pitchFamily="34" charset="0"/>
              </a:defRPr>
            </a:lvl1pPr>
          </a:lstStyle>
          <a:p>
            <a:pPr algn="r" defTabSz="1306066" fontAlgn="auto">
              <a:lnSpc>
                <a:spcPts val="1538"/>
              </a:lnSpc>
              <a:spcBef>
                <a:spcPts val="0"/>
              </a:spcBef>
              <a:spcAft>
                <a:spcPts val="0"/>
              </a:spcAft>
              <a:defRPr/>
            </a:pPr>
            <a:r>
              <a:rPr lang="en-US" sz="1100" dirty="0">
                <a:ea typeface="+mn-ea"/>
                <a:cs typeface="+mn-cs"/>
              </a:rPr>
              <a:t>|</a:t>
            </a:r>
          </a:p>
        </p:txBody>
      </p:sp>
      <p:pic>
        <p:nvPicPr>
          <p:cNvPr id="6" name="Picture 8" descr="C1_Pattern_Presentation_Content_1.png"/>
          <p:cNvPicPr>
            <a:picLocks noChangeAspect="1"/>
          </p:cNvPicPr>
          <p:nvPr/>
        </p:nvPicPr>
        <p:blipFill>
          <a:blip r:embed="rId2" cstate="email">
            <a:extLst>
              <a:ext uri="{28A0092B-C50C-407E-A947-70E740481C1C}">
                <a14:useLocalDpi xmlns:a14="http://schemas.microsoft.com/office/drawing/2010/main" val="0"/>
              </a:ext>
            </a:extLst>
          </a:blip>
          <a:srcRect l="4730" b="43535"/>
          <a:stretch>
            <a:fillRect/>
          </a:stretch>
        </p:blipFill>
        <p:spPr bwMode="auto">
          <a:xfrm>
            <a:off x="1" y="6778626"/>
            <a:ext cx="2987675" cy="145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97529" y="1084372"/>
            <a:ext cx="12635346" cy="1371600"/>
          </a:xfrm>
        </p:spPr>
        <p:txBody>
          <a:bodyPr lIns="0" tIns="0" rIns="0" bIns="0" anchor="t">
            <a:noAutofit/>
          </a:bodyPr>
          <a:lstStyle>
            <a:lvl1pPr algn="l">
              <a:lnSpc>
                <a:spcPct val="90000"/>
              </a:lnSpc>
              <a:defRPr sz="3900" baseline="0">
                <a:solidFill>
                  <a:schemeClr val="accent1"/>
                </a:solidFill>
                <a:latin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997529" y="2420471"/>
            <a:ext cx="12635346" cy="5325035"/>
          </a:xfrm>
        </p:spPr>
        <p:txBody>
          <a:bodyPr lIns="0" tIns="0" rIns="0" bIns="0">
            <a:normAutofit/>
          </a:bodyPr>
          <a:lstStyle>
            <a:lvl1pPr marL="952414" indent="-366313">
              <a:lnSpc>
                <a:spcPct val="100000"/>
              </a:lnSpc>
              <a:spcBef>
                <a:spcPts val="300"/>
              </a:spcBef>
              <a:spcAft>
                <a:spcPts val="600"/>
              </a:spcAft>
              <a:buClr>
                <a:schemeClr val="tx2"/>
              </a:buClr>
              <a:buSzPct val="130000"/>
              <a:buFont typeface="Wingdings" pitchFamily="2" charset="2"/>
              <a:buChar char="§"/>
              <a:defRPr sz="2000" baseline="0">
                <a:solidFill>
                  <a:schemeClr val="tx1"/>
                </a:solidFill>
              </a:defRPr>
            </a:lvl1pPr>
            <a:lvl2pPr marL="1538514" indent="-366313">
              <a:lnSpc>
                <a:spcPct val="100000"/>
              </a:lnSpc>
              <a:spcBef>
                <a:spcPts val="300"/>
              </a:spcBef>
              <a:spcAft>
                <a:spcPts val="600"/>
              </a:spcAft>
              <a:buClr>
                <a:schemeClr val="tx2"/>
              </a:buClr>
              <a:buSzPct val="120000"/>
              <a:buFont typeface="Wingdings" pitchFamily="2" charset="2"/>
              <a:buChar char="§"/>
              <a:defRPr sz="2000">
                <a:solidFill>
                  <a:schemeClr val="tx1"/>
                </a:solidFill>
              </a:defRPr>
            </a:lvl2pPr>
            <a:lvl3pPr marL="2124617" indent="-366313">
              <a:lnSpc>
                <a:spcPct val="100000"/>
              </a:lnSpc>
              <a:spcBef>
                <a:spcPts val="300"/>
              </a:spcBef>
              <a:spcAft>
                <a:spcPts val="600"/>
              </a:spcAft>
              <a:buClr>
                <a:schemeClr val="tx2"/>
              </a:buClr>
              <a:buSzPct val="120000"/>
              <a:buFont typeface="Wingdings" pitchFamily="2" charset="2"/>
              <a:buChar char="§"/>
              <a:defRPr sz="2000">
                <a:solidFill>
                  <a:schemeClr val="tx1"/>
                </a:solidFill>
              </a:defRPr>
            </a:lvl3pPr>
            <a:lvl4pPr marL="2710717" indent="-366313">
              <a:lnSpc>
                <a:spcPct val="100000"/>
              </a:lnSpc>
              <a:spcBef>
                <a:spcPts val="300"/>
              </a:spcBef>
              <a:spcAft>
                <a:spcPts val="600"/>
              </a:spcAft>
              <a:buClr>
                <a:schemeClr val="tx2"/>
              </a:buClr>
              <a:buSzPct val="120000"/>
              <a:buFont typeface="Wingdings" pitchFamily="2" charset="2"/>
              <a:buChar char="§"/>
              <a:defRPr sz="2000">
                <a:solidFill>
                  <a:schemeClr val="tx1"/>
                </a:solidFill>
              </a:defRPr>
            </a:lvl4pPr>
            <a:lvl5pPr marL="3296819" indent="-366313">
              <a:lnSpc>
                <a:spcPct val="100000"/>
              </a:lnSpc>
              <a:spcBef>
                <a:spcPts val="300"/>
              </a:spcBef>
              <a:spcAft>
                <a:spcPts val="600"/>
              </a:spcAft>
              <a:buClr>
                <a:schemeClr val="tx2"/>
              </a:buClr>
              <a:buSzPct val="120000"/>
              <a:buFont typeface="Wingdings" pitchFamily="2" charset="2"/>
              <a:buChar char="§"/>
              <a:defRPr sz="20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8"/>
          <p:cNvSpPr txBox="1">
            <a:spLocks/>
          </p:cNvSpPr>
          <p:nvPr userDrawn="1"/>
        </p:nvSpPr>
        <p:spPr bwMode="auto">
          <a:xfrm>
            <a:off x="694647" y="-365375"/>
            <a:ext cx="10085387" cy="591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Autofit/>
          </a:bodyPr>
          <a:lstStyle>
            <a:lvl1pPr algn="l" defTabSz="1304925" rtl="0" eaLnBrk="1" fontAlgn="base" hangingPunct="1">
              <a:lnSpc>
                <a:spcPts val="6154"/>
              </a:lnSpc>
              <a:spcBef>
                <a:spcPct val="0"/>
              </a:spcBef>
              <a:spcAft>
                <a:spcPct val="0"/>
              </a:spcAft>
              <a:defRPr sz="5400" b="1" kern="1200" cap="none" baseline="0">
                <a:solidFill>
                  <a:schemeClr val="bg1"/>
                </a:solidFill>
                <a:latin typeface="+mj-lt"/>
                <a:ea typeface="ＭＳ Ｐゴシック" charset="0"/>
                <a:cs typeface="ＭＳ Ｐゴシック" charset="0"/>
              </a:defRPr>
            </a:lvl1pPr>
            <a:lvl2pPr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2pPr>
            <a:lvl3pPr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3pPr>
            <a:lvl4pPr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4pPr>
            <a:lvl5pPr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5pPr>
            <a:lvl6pPr marL="457200"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6pPr>
            <a:lvl7pPr marL="914400"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7pPr>
            <a:lvl8pPr marL="1371600"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8pPr>
            <a:lvl9pPr marL="1828800"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9pPr>
          </a:lstStyle>
          <a:p>
            <a:pPr>
              <a:lnSpc>
                <a:spcPts val="6150"/>
              </a:lnSpc>
            </a:pPr>
            <a:endParaRPr lang="en-US" sz="1900" dirty="0">
              <a:latin typeface="Arial" charset="0"/>
            </a:endParaRPr>
          </a:p>
        </p:txBody>
      </p:sp>
      <p:sp>
        <p:nvSpPr>
          <p:cNvPr id="8" name="TextBox 7"/>
          <p:cNvSpPr txBox="1"/>
          <p:nvPr userDrawn="1"/>
        </p:nvSpPr>
        <p:spPr>
          <a:xfrm>
            <a:off x="13190685" y="7761449"/>
            <a:ext cx="1350039" cy="353939"/>
          </a:xfrm>
          <a:prstGeom prst="rect">
            <a:avLst/>
          </a:prstGeom>
          <a:noFill/>
        </p:spPr>
        <p:txBody>
          <a:bodyPr wrap="none" lIns="91435" tIns="45718" rIns="91435" bIns="45718" rtlCol="0">
            <a:spAutoFit/>
          </a:bodyPr>
          <a:lstStyle/>
          <a:p>
            <a:r>
              <a:rPr lang="en-US" sz="1700" b="1" baseline="0" dirty="0">
                <a:solidFill>
                  <a:srgbClr val="000000"/>
                </a:solidFill>
              </a:rPr>
              <a:t>Economics</a:t>
            </a:r>
          </a:p>
        </p:txBody>
      </p:sp>
      <p:pic>
        <p:nvPicPr>
          <p:cNvPr id="9" name="Picture 3"/>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11919856" y="7696201"/>
            <a:ext cx="1270829" cy="434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996124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p:bg>
      <p:bgPr>
        <a:solidFill>
          <a:srgbClr val="B5B317"/>
        </a:solidFill>
        <a:effectLst/>
      </p:bgPr>
    </p:bg>
    <p:spTree>
      <p:nvGrpSpPr>
        <p:cNvPr id="1" name=""/>
        <p:cNvGrpSpPr/>
        <p:nvPr/>
      </p:nvGrpSpPr>
      <p:grpSpPr>
        <a:xfrm>
          <a:off x="0" y="0"/>
          <a:ext cx="0" cy="0"/>
          <a:chOff x="0" y="0"/>
          <a:chExt cx="0" cy="0"/>
        </a:xfrm>
      </p:grpSpPr>
      <p:pic>
        <p:nvPicPr>
          <p:cNvPr id="3" name="Picture 6" descr="C1_Pattern_Presentation_Divider_SCREEN.png"/>
          <p:cNvPicPr>
            <a:picLocks noChangeAspect="1"/>
          </p:cNvPicPr>
          <p:nvPr/>
        </p:nvPicPr>
        <p:blipFill rotWithShape="1">
          <a:blip r:embed="rId2" cstate="email">
            <a:extLst>
              <a:ext uri="{28A0092B-C50C-407E-A947-70E740481C1C}">
                <a14:useLocalDpi xmlns:a14="http://schemas.microsoft.com/office/drawing/2010/main" val="0"/>
              </a:ext>
            </a:extLst>
          </a:blip>
          <a:srcRect l="6920" t="15921" b="12741"/>
          <a:stretch/>
        </p:blipFill>
        <p:spPr bwMode="auto">
          <a:xfrm>
            <a:off x="0" y="-116785"/>
            <a:ext cx="3929062" cy="8346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547871" y="3030429"/>
            <a:ext cx="10085832" cy="3746888"/>
          </a:xfrm>
        </p:spPr>
        <p:txBody>
          <a:bodyPr lIns="0" tIns="0" rIns="0" bIns="0" anchor="t">
            <a:noAutofit/>
          </a:bodyPr>
          <a:lstStyle>
            <a:lvl1pPr algn="l">
              <a:lnSpc>
                <a:spcPts val="6154"/>
              </a:lnSpc>
              <a:defRPr sz="5400" b="1" cap="none" baseline="0">
                <a:solidFill>
                  <a:schemeClr val="bg1"/>
                </a:solidFill>
              </a:defRPr>
            </a:lvl1pPr>
          </a:lstStyle>
          <a:p>
            <a:r>
              <a:rPr lang="en-US"/>
              <a:t>Click to edit Master title style</a:t>
            </a:r>
            <a:endParaRPr lang="en-US" dirty="0"/>
          </a:p>
        </p:txBody>
      </p:sp>
      <p:sp>
        <p:nvSpPr>
          <p:cNvPr id="5" name="Slide Number Placeholder 5"/>
          <p:cNvSpPr>
            <a:spLocks noGrp="1"/>
          </p:cNvSpPr>
          <p:nvPr>
            <p:ph type="sldNum" sz="quarter" idx="10"/>
          </p:nvPr>
        </p:nvSpPr>
        <p:spPr>
          <a:xfrm>
            <a:off x="12901613" y="174625"/>
            <a:ext cx="665162" cy="269875"/>
          </a:xfrm>
        </p:spPr>
        <p:txBody>
          <a:bodyPr lIns="0" tIns="0" rIns="0" bIns="0" anchor="t" anchorCtr="0"/>
          <a:lstStyle>
            <a:lvl1pPr>
              <a:lnSpc>
                <a:spcPts val="1538"/>
              </a:lnSpc>
              <a:defRPr sz="1100" baseline="0" dirty="0" smtClean="0">
                <a:solidFill>
                  <a:schemeClr val="bg1"/>
                </a:solidFill>
                <a:latin typeface="Arial" pitchFamily="34" charset="0"/>
              </a:defRPr>
            </a:lvl1pPr>
          </a:lstStyle>
          <a:p>
            <a:pPr>
              <a:defRPr/>
            </a:pPr>
            <a:endParaRPr lang="en-US" dirty="0"/>
          </a:p>
        </p:txBody>
      </p:sp>
      <p:sp>
        <p:nvSpPr>
          <p:cNvPr id="6" name="Title 8"/>
          <p:cNvSpPr txBox="1">
            <a:spLocks/>
          </p:cNvSpPr>
          <p:nvPr userDrawn="1"/>
        </p:nvSpPr>
        <p:spPr bwMode="auto">
          <a:xfrm>
            <a:off x="694647" y="-365375"/>
            <a:ext cx="10085387" cy="591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Autofit/>
          </a:bodyPr>
          <a:lstStyle>
            <a:lvl1pPr algn="l" defTabSz="1304925" rtl="0" eaLnBrk="1" fontAlgn="base" hangingPunct="1">
              <a:lnSpc>
                <a:spcPts val="6154"/>
              </a:lnSpc>
              <a:spcBef>
                <a:spcPct val="0"/>
              </a:spcBef>
              <a:spcAft>
                <a:spcPct val="0"/>
              </a:spcAft>
              <a:defRPr sz="5400" b="1" kern="1200" cap="none" baseline="0">
                <a:solidFill>
                  <a:schemeClr val="bg1"/>
                </a:solidFill>
                <a:latin typeface="+mj-lt"/>
                <a:ea typeface="ＭＳ Ｐゴシック" charset="0"/>
                <a:cs typeface="ＭＳ Ｐゴシック" charset="0"/>
              </a:defRPr>
            </a:lvl1pPr>
            <a:lvl2pPr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2pPr>
            <a:lvl3pPr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3pPr>
            <a:lvl4pPr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4pPr>
            <a:lvl5pPr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5pPr>
            <a:lvl6pPr marL="457200"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6pPr>
            <a:lvl7pPr marL="914400"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7pPr>
            <a:lvl8pPr marL="1371600"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8pPr>
            <a:lvl9pPr marL="1828800"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9pPr>
          </a:lstStyle>
          <a:p>
            <a:pPr>
              <a:lnSpc>
                <a:spcPts val="6150"/>
              </a:lnSpc>
            </a:pPr>
            <a:endParaRPr lang="en-US" sz="1900" dirty="0">
              <a:latin typeface="Arial" charset="0"/>
            </a:endParaRPr>
          </a:p>
        </p:txBody>
      </p:sp>
      <p:pic>
        <p:nvPicPr>
          <p:cNvPr id="7" name="Picture 3" descr="C:\Users\USER\Documents\central1\Central 1 Elecrontic Stationery Assets\images\Presentation\C1_Logomark_Colour_RGB.png"/>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11668125" y="7396165"/>
            <a:ext cx="2109789"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4738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allout">
    <p:bg>
      <p:bgPr>
        <a:solidFill>
          <a:schemeClr val="accent1"/>
        </a:solidFill>
        <a:effectLst/>
      </p:bgPr>
    </p:bg>
    <p:spTree>
      <p:nvGrpSpPr>
        <p:cNvPr id="1" name=""/>
        <p:cNvGrpSpPr/>
        <p:nvPr/>
      </p:nvGrpSpPr>
      <p:grpSpPr>
        <a:xfrm>
          <a:off x="0" y="0"/>
          <a:ext cx="0" cy="0"/>
          <a:chOff x="0" y="0"/>
          <a:chExt cx="0" cy="0"/>
        </a:xfrm>
      </p:grpSpPr>
      <p:sp>
        <p:nvSpPr>
          <p:cNvPr id="3" name="Rounded Rectangle 2"/>
          <p:cNvSpPr/>
          <p:nvPr/>
        </p:nvSpPr>
        <p:spPr>
          <a:xfrm>
            <a:off x="504825" y="-96838"/>
            <a:ext cx="13633450" cy="581026"/>
          </a:xfrm>
          <a:prstGeom prst="roundRect">
            <a:avLst/>
          </a:prstGeom>
          <a:solidFill>
            <a:schemeClr val="tx2"/>
          </a:solidFill>
          <a:ln cap="rnd">
            <a:noFill/>
            <a:miter lim="800000"/>
          </a:ln>
        </p:spPr>
        <p:style>
          <a:lnRef idx="2">
            <a:schemeClr val="accent1">
              <a:shade val="50000"/>
            </a:schemeClr>
          </a:lnRef>
          <a:fillRef idx="1">
            <a:schemeClr val="accent1"/>
          </a:fillRef>
          <a:effectRef idx="0">
            <a:schemeClr val="accent1"/>
          </a:effectRef>
          <a:fontRef idx="minor">
            <a:schemeClr val="lt1"/>
          </a:fontRef>
        </p:style>
        <p:txBody>
          <a:bodyPr lIns="130606" tIns="65302" rIns="130606" bIns="65302" anchor="ctr"/>
          <a:lstStyle/>
          <a:p>
            <a:pPr algn="ctr" defTabSz="1306066" fontAlgn="auto">
              <a:spcBef>
                <a:spcPts val="0"/>
              </a:spcBef>
              <a:spcAft>
                <a:spcPts val="0"/>
              </a:spcAft>
              <a:defRPr/>
            </a:pPr>
            <a:endParaRPr lang="en-US" dirty="0"/>
          </a:p>
        </p:txBody>
      </p:sp>
      <p:sp>
        <p:nvSpPr>
          <p:cNvPr id="2" name="Title 1"/>
          <p:cNvSpPr>
            <a:spLocks noGrp="1"/>
          </p:cNvSpPr>
          <p:nvPr>
            <p:ph type="title"/>
          </p:nvPr>
        </p:nvSpPr>
        <p:spPr>
          <a:xfrm>
            <a:off x="959258" y="1258645"/>
            <a:ext cx="12727080" cy="5518673"/>
          </a:xfrm>
        </p:spPr>
        <p:txBody>
          <a:bodyPr lIns="0" tIns="0" rIns="0" bIns="0">
            <a:noAutofit/>
          </a:bodyPr>
          <a:lstStyle>
            <a:lvl1pPr algn="l">
              <a:lnSpc>
                <a:spcPts val="6154"/>
              </a:lnSpc>
              <a:defRPr sz="5400" b="1" cap="none" baseline="0">
                <a:solidFill>
                  <a:schemeClr val="bg1"/>
                </a:solidFill>
                <a:latin typeface="Arial" pitchFamily="34" charset="0"/>
              </a:defRPr>
            </a:lvl1pPr>
          </a:lstStyle>
          <a:p>
            <a:r>
              <a:rPr lang="en-US"/>
              <a:t>Click to edit Master title style</a:t>
            </a:r>
            <a:endParaRPr lang="en-US" dirty="0"/>
          </a:p>
        </p:txBody>
      </p:sp>
      <p:sp>
        <p:nvSpPr>
          <p:cNvPr id="4" name="Slide Number Placeholder 5"/>
          <p:cNvSpPr>
            <a:spLocks noGrp="1"/>
          </p:cNvSpPr>
          <p:nvPr>
            <p:ph type="sldNum" sz="quarter" idx="10"/>
          </p:nvPr>
        </p:nvSpPr>
        <p:spPr>
          <a:xfrm>
            <a:off x="12901613" y="174625"/>
            <a:ext cx="665162" cy="269875"/>
          </a:xfrm>
        </p:spPr>
        <p:txBody>
          <a:bodyPr lIns="0" tIns="0" rIns="0" bIns="0" anchor="t" anchorCtr="0"/>
          <a:lstStyle>
            <a:lvl1pPr>
              <a:lnSpc>
                <a:spcPts val="1538"/>
              </a:lnSpc>
              <a:defRPr sz="1100" baseline="0" dirty="0" smtClean="0">
                <a:solidFill>
                  <a:schemeClr val="bg1"/>
                </a:solidFill>
                <a:latin typeface="Arial" pitchFamily="34" charset="0"/>
              </a:defRPr>
            </a:lvl1pPr>
          </a:lstStyle>
          <a:p>
            <a:pPr>
              <a:defRPr/>
            </a:pPr>
            <a:r>
              <a:rPr lang="en-US" dirty="0"/>
              <a:t>|</a:t>
            </a:r>
          </a:p>
        </p:txBody>
      </p:sp>
      <p:sp>
        <p:nvSpPr>
          <p:cNvPr id="5" name="Title 8"/>
          <p:cNvSpPr txBox="1">
            <a:spLocks/>
          </p:cNvSpPr>
          <p:nvPr userDrawn="1"/>
        </p:nvSpPr>
        <p:spPr bwMode="auto">
          <a:xfrm>
            <a:off x="694647" y="-365375"/>
            <a:ext cx="10085387" cy="591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Autofit/>
          </a:bodyPr>
          <a:lstStyle>
            <a:lvl1pPr algn="l" defTabSz="1304925" rtl="0" eaLnBrk="1" fontAlgn="base" hangingPunct="1">
              <a:lnSpc>
                <a:spcPts val="6154"/>
              </a:lnSpc>
              <a:spcBef>
                <a:spcPct val="0"/>
              </a:spcBef>
              <a:spcAft>
                <a:spcPct val="0"/>
              </a:spcAft>
              <a:defRPr sz="5400" b="1" kern="1200" cap="none" baseline="0">
                <a:solidFill>
                  <a:schemeClr val="bg1"/>
                </a:solidFill>
                <a:latin typeface="+mj-lt"/>
                <a:ea typeface="ＭＳ Ｐゴシック" charset="0"/>
                <a:cs typeface="ＭＳ Ｐゴシック" charset="0"/>
              </a:defRPr>
            </a:lvl1pPr>
            <a:lvl2pPr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2pPr>
            <a:lvl3pPr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3pPr>
            <a:lvl4pPr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4pPr>
            <a:lvl5pPr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5pPr>
            <a:lvl6pPr marL="457200"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6pPr>
            <a:lvl7pPr marL="914400"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7pPr>
            <a:lvl8pPr marL="1371600"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8pPr>
            <a:lvl9pPr marL="1828800"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9pPr>
          </a:lstStyle>
          <a:p>
            <a:pPr>
              <a:lnSpc>
                <a:spcPts val="6150"/>
              </a:lnSpc>
            </a:pPr>
            <a:endParaRPr lang="en-US" sz="1900" dirty="0">
              <a:latin typeface="Arial" charset="0"/>
            </a:endParaRPr>
          </a:p>
        </p:txBody>
      </p:sp>
    </p:spTree>
    <p:extLst>
      <p:ext uri="{BB962C8B-B14F-4D97-AF65-F5344CB8AC3E}">
        <p14:creationId xmlns:p14="http://schemas.microsoft.com/office/powerpoint/2010/main" val="760000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7368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68019" y="2269120"/>
            <a:ext cx="12435840" cy="1764030"/>
          </a:xfrm>
        </p:spPr>
        <p:txBody>
          <a:bodyPr/>
          <a:lstStyle>
            <a:lvl1pPr>
              <a:defRPr sz="5400" cap="all" baseline="0"/>
            </a:lvl1pPr>
          </a:lstStyle>
          <a:p>
            <a:r>
              <a:rPr lang="en-US" dirty="0"/>
              <a:t>CLICK TO EDIT MASTER TITLE STYLE</a:t>
            </a:r>
          </a:p>
        </p:txBody>
      </p:sp>
      <p:sp>
        <p:nvSpPr>
          <p:cNvPr id="3" name="Subtitle 2"/>
          <p:cNvSpPr>
            <a:spLocks noGrp="1"/>
          </p:cNvSpPr>
          <p:nvPr>
            <p:ph type="subTitle" idx="1"/>
          </p:nvPr>
        </p:nvSpPr>
        <p:spPr>
          <a:xfrm>
            <a:off x="1064261" y="5081451"/>
            <a:ext cx="10241280" cy="1946368"/>
          </a:xfrm>
        </p:spPr>
        <p:txBody>
          <a:bodyPr/>
          <a:lstStyle>
            <a:lvl1pPr marL="0" indent="0" algn="l">
              <a:lnSpc>
                <a:spcPct val="100000"/>
              </a:lnSpc>
              <a:buNone/>
              <a:defRPr sz="2300">
                <a:solidFill>
                  <a:schemeClr val="tx1">
                    <a:tint val="75000"/>
                  </a:schemeClr>
                </a:solidFill>
              </a:defRPr>
            </a:lvl1pPr>
            <a:lvl2pPr marL="653077" indent="0" algn="ctr">
              <a:buNone/>
              <a:defRPr>
                <a:solidFill>
                  <a:schemeClr val="tx1">
                    <a:tint val="75000"/>
                  </a:schemeClr>
                </a:solidFill>
              </a:defRPr>
            </a:lvl2pPr>
            <a:lvl3pPr marL="1306155" indent="0" algn="ctr">
              <a:buNone/>
              <a:defRPr>
                <a:solidFill>
                  <a:schemeClr val="tx1">
                    <a:tint val="75000"/>
                  </a:schemeClr>
                </a:solidFill>
              </a:defRPr>
            </a:lvl3pPr>
            <a:lvl4pPr marL="1959233" indent="0" algn="ctr">
              <a:buNone/>
              <a:defRPr>
                <a:solidFill>
                  <a:schemeClr val="tx1">
                    <a:tint val="75000"/>
                  </a:schemeClr>
                </a:solidFill>
              </a:defRPr>
            </a:lvl4pPr>
            <a:lvl5pPr marL="2612311" indent="0" algn="ctr">
              <a:buNone/>
              <a:defRPr>
                <a:solidFill>
                  <a:schemeClr val="tx1">
                    <a:tint val="75000"/>
                  </a:schemeClr>
                </a:solidFill>
              </a:defRPr>
            </a:lvl5pPr>
            <a:lvl6pPr marL="3265388" indent="0" algn="ctr">
              <a:buNone/>
              <a:defRPr>
                <a:solidFill>
                  <a:schemeClr val="tx1">
                    <a:tint val="75000"/>
                  </a:schemeClr>
                </a:solidFill>
              </a:defRPr>
            </a:lvl6pPr>
            <a:lvl7pPr marL="3918465" indent="0" algn="ctr">
              <a:buNone/>
              <a:defRPr>
                <a:solidFill>
                  <a:schemeClr val="tx1">
                    <a:tint val="75000"/>
                  </a:schemeClr>
                </a:solidFill>
              </a:defRPr>
            </a:lvl7pPr>
            <a:lvl8pPr marL="4571543" indent="0" algn="ctr">
              <a:buNone/>
              <a:defRPr>
                <a:solidFill>
                  <a:schemeClr val="tx1">
                    <a:tint val="75000"/>
                  </a:schemeClr>
                </a:solidFill>
              </a:defRPr>
            </a:lvl8pPr>
            <a:lvl9pPr marL="522462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989138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2454" y="669210"/>
            <a:ext cx="12494362" cy="658368"/>
          </a:xfrm>
        </p:spPr>
        <p:txBody>
          <a:bodyPr/>
          <a:lstStyle>
            <a:lvl1pPr>
              <a:defRPr sz="3700" cap="none" baseline="0"/>
            </a:lvl1pPr>
          </a:lstStyle>
          <a:p>
            <a:r>
              <a:rPr lang="en-US" dirty="0"/>
              <a:t>Click to edit Master title style</a:t>
            </a:r>
          </a:p>
        </p:txBody>
      </p:sp>
      <p:sp>
        <p:nvSpPr>
          <p:cNvPr id="3" name="Content Placeholder 2"/>
          <p:cNvSpPr>
            <a:spLocks noGrp="1"/>
          </p:cNvSpPr>
          <p:nvPr>
            <p:ph idx="1"/>
          </p:nvPr>
        </p:nvSpPr>
        <p:spPr>
          <a:xfrm>
            <a:off x="1068019" y="1383025"/>
            <a:ext cx="12494362" cy="5715000"/>
          </a:xfrm>
        </p:spPr>
        <p:txBody>
          <a:bodyPr/>
          <a:lstStyle>
            <a:lvl1pPr marL="326539" indent="-326539">
              <a:lnSpc>
                <a:spcPct val="100000"/>
              </a:lnSpc>
              <a:spcAft>
                <a:spcPts val="429"/>
              </a:spcAft>
              <a:buSzPct val="90000"/>
              <a:defRPr sz="3100"/>
            </a:lvl1pPr>
            <a:lvl2pPr marL="730176" indent="-403638">
              <a:lnSpc>
                <a:spcPct val="100000"/>
              </a:lnSpc>
              <a:spcAft>
                <a:spcPts val="429"/>
              </a:spcAft>
              <a:defRPr sz="2900"/>
            </a:lvl2pPr>
            <a:lvl3pPr marL="979617" indent="-249439">
              <a:lnSpc>
                <a:spcPct val="100000"/>
              </a:lnSpc>
              <a:spcAft>
                <a:spcPts val="429"/>
              </a:spcAft>
              <a:defRPr sz="2600"/>
            </a:lvl3pPr>
            <a:lvl4pPr marL="1306155" indent="-326539">
              <a:lnSpc>
                <a:spcPct val="100000"/>
              </a:lnSpc>
              <a:spcAft>
                <a:spcPts val="429"/>
              </a:spcAft>
              <a:defRPr sz="2300"/>
            </a:lvl4pPr>
            <a:lvl5pPr marL="1632694" indent="-326539">
              <a:lnSpc>
                <a:spcPct val="100000"/>
              </a:lnSpc>
              <a:spcAft>
                <a:spcPts val="429"/>
              </a:spcAft>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493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all" baseline="0"/>
            </a:lvl1pPr>
          </a:lstStyle>
          <a:p>
            <a:r>
              <a:rPr lang="en-US" dirty="0"/>
              <a:t>Click to edit Master title style</a:t>
            </a:r>
          </a:p>
        </p:txBody>
      </p:sp>
    </p:spTree>
    <p:extLst>
      <p:ext uri="{BB962C8B-B14F-4D97-AF65-F5344CB8AC3E}">
        <p14:creationId xmlns:p14="http://schemas.microsoft.com/office/powerpoint/2010/main" val="1500809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213796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6.jpeg"/><Relationship Id="rId5" Type="http://schemas.openxmlformats.org/officeDocument/2006/relationships/theme" Target="../theme/theme3.xml"/><Relationship Id="rId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981B"/>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31839" y="330200"/>
            <a:ext cx="131667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30606" tIns="65302" rIns="130606" bIns="65302"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731839" y="1920875"/>
            <a:ext cx="13166725" cy="543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30606" tIns="65302" rIns="130606" bIns="6530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31839" y="7627939"/>
            <a:ext cx="3413125" cy="438150"/>
          </a:xfrm>
          <a:prstGeom prst="rect">
            <a:avLst/>
          </a:prstGeom>
        </p:spPr>
        <p:txBody>
          <a:bodyPr vert="horz" lIns="130606" tIns="65302" rIns="130606" bIns="65302" rtlCol="0" anchor="ctr"/>
          <a:lstStyle>
            <a:lvl1pPr algn="l" defTabSz="1306066" fontAlgn="auto">
              <a:spcBef>
                <a:spcPts val="0"/>
              </a:spcBef>
              <a:spcAft>
                <a:spcPts val="0"/>
              </a:spcAft>
              <a:defRPr sz="1700" smtClean="0">
                <a:solidFill>
                  <a:schemeClr val="tx1">
                    <a:tint val="75000"/>
                  </a:schemeClr>
                </a:solidFill>
                <a:latin typeface="+mn-lt"/>
                <a:ea typeface="+mn-ea"/>
                <a:cs typeface="+mn-cs"/>
              </a:defRPr>
            </a:lvl1pPr>
          </a:lstStyle>
          <a:p>
            <a:pPr>
              <a:defRPr/>
            </a:pPr>
            <a:fld id="{D2C25DFF-D9E5-E240-9351-40B8DB708D4B}" type="datetime1">
              <a:rPr lang="en-US"/>
              <a:pPr>
                <a:defRPr/>
              </a:pPr>
              <a:t>1/15/2017</a:t>
            </a:fld>
            <a:endParaRPr lang="en-US" dirty="0"/>
          </a:p>
        </p:txBody>
      </p:sp>
      <p:sp>
        <p:nvSpPr>
          <p:cNvPr id="5" name="Footer Placeholder 4"/>
          <p:cNvSpPr>
            <a:spLocks noGrp="1"/>
          </p:cNvSpPr>
          <p:nvPr>
            <p:ph type="ftr" sz="quarter" idx="3"/>
          </p:nvPr>
        </p:nvSpPr>
        <p:spPr>
          <a:xfrm>
            <a:off x="4999039" y="7627939"/>
            <a:ext cx="4632325" cy="438150"/>
          </a:xfrm>
          <a:prstGeom prst="rect">
            <a:avLst/>
          </a:prstGeom>
        </p:spPr>
        <p:txBody>
          <a:bodyPr vert="horz" lIns="130606" tIns="65302" rIns="130606" bIns="65302" rtlCol="0" anchor="ctr"/>
          <a:lstStyle>
            <a:lvl1pPr algn="ctr" defTabSz="1306066" fontAlgn="auto">
              <a:spcBef>
                <a:spcPts val="0"/>
              </a:spcBef>
              <a:spcAft>
                <a:spcPts val="0"/>
              </a:spcAft>
              <a:defRPr sz="1700" dirty="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10485439" y="7627939"/>
            <a:ext cx="3413125" cy="438150"/>
          </a:xfrm>
          <a:prstGeom prst="rect">
            <a:avLst/>
          </a:prstGeom>
        </p:spPr>
        <p:txBody>
          <a:bodyPr vert="horz" lIns="130606" tIns="65302" rIns="130606" bIns="65302" rtlCol="0" anchor="ctr"/>
          <a:lstStyle>
            <a:lvl1pPr algn="r" defTabSz="1306066" fontAlgn="auto">
              <a:spcBef>
                <a:spcPts val="0"/>
              </a:spcBef>
              <a:spcAft>
                <a:spcPts val="0"/>
              </a:spcAft>
              <a:defRPr sz="1700" smtClean="0">
                <a:solidFill>
                  <a:schemeClr val="tx1">
                    <a:tint val="75000"/>
                  </a:schemeClr>
                </a:solidFill>
                <a:latin typeface="+mn-lt"/>
                <a:ea typeface="+mn-ea"/>
                <a:cs typeface="+mn-cs"/>
              </a:defRPr>
            </a:lvl1pPr>
          </a:lstStyle>
          <a:p>
            <a:pPr>
              <a:defRPr/>
            </a:pPr>
            <a:fld id="{68B2933B-2E5D-4644-8878-AA6D1F63D6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Lst>
  <p:hf hdr="0" ftr="0" dt="0"/>
  <p:txStyles>
    <p:titleStyle>
      <a:lvl1pPr algn="ctr" defTabSz="1304860" rtl="0" eaLnBrk="1" fontAlgn="base" hangingPunct="1">
        <a:lnSpc>
          <a:spcPct val="90000"/>
        </a:lnSpc>
        <a:spcBef>
          <a:spcPct val="0"/>
        </a:spcBef>
        <a:spcAft>
          <a:spcPct val="0"/>
        </a:spcAft>
        <a:defRPr sz="6300" kern="1200">
          <a:solidFill>
            <a:srgbClr val="424143"/>
          </a:solidFill>
          <a:latin typeface="+mj-lt"/>
          <a:ea typeface="ＭＳ Ｐゴシック" charset="0"/>
          <a:cs typeface="ＭＳ Ｐゴシック" charset="0"/>
        </a:defRPr>
      </a:lvl1pPr>
      <a:lvl2pPr algn="ctr" defTabSz="1304860"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2pPr>
      <a:lvl3pPr algn="ctr" defTabSz="1304860"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3pPr>
      <a:lvl4pPr algn="ctr" defTabSz="1304860"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4pPr>
      <a:lvl5pPr algn="ctr" defTabSz="1304860"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5pPr>
      <a:lvl6pPr marL="457177" algn="ctr" defTabSz="1304860"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6pPr>
      <a:lvl7pPr marL="914354" algn="ctr" defTabSz="1304860"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7pPr>
      <a:lvl8pPr marL="1371531" algn="ctr" defTabSz="1304860"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8pPr>
      <a:lvl9pPr marL="1828709" algn="ctr" defTabSz="1304860"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9pPr>
    </p:titleStyle>
    <p:bodyStyle>
      <a:lvl1pPr marL="488926" indent="-488926" algn="l" defTabSz="1304860" rtl="0" eaLnBrk="1" fontAlgn="base" hangingPunct="1">
        <a:spcBef>
          <a:spcPts val="504"/>
        </a:spcBef>
        <a:spcAft>
          <a:spcPct val="0"/>
        </a:spcAft>
        <a:buFont typeface="Arial" charset="0"/>
        <a:buChar char="•"/>
        <a:defRPr sz="4600" kern="1200">
          <a:solidFill>
            <a:srgbClr val="424143"/>
          </a:solidFill>
          <a:latin typeface="+mn-lt"/>
          <a:ea typeface="ＭＳ Ｐゴシック" charset="0"/>
          <a:cs typeface="ＭＳ Ｐゴシック" charset="0"/>
        </a:defRPr>
      </a:lvl1pPr>
      <a:lvl2pPr marL="1060397" indent="-407968" algn="l" defTabSz="1304860" rtl="0" eaLnBrk="1" fontAlgn="base" hangingPunct="1">
        <a:spcBef>
          <a:spcPts val="504"/>
        </a:spcBef>
        <a:spcAft>
          <a:spcPct val="0"/>
        </a:spcAft>
        <a:buFont typeface="Arial" charset="0"/>
        <a:buChar char="–"/>
        <a:defRPr sz="4000" kern="1200">
          <a:solidFill>
            <a:srgbClr val="424143"/>
          </a:solidFill>
          <a:latin typeface="+mn-lt"/>
          <a:ea typeface="ＭＳ Ｐゴシック" charset="0"/>
          <a:cs typeface="+mn-cs"/>
        </a:defRPr>
      </a:lvl2pPr>
      <a:lvl3pPr marL="1631868" indent="-325422" algn="l" defTabSz="1304860" rtl="0" eaLnBrk="1" fontAlgn="base" hangingPunct="1">
        <a:spcBef>
          <a:spcPts val="504"/>
        </a:spcBef>
        <a:spcAft>
          <a:spcPct val="0"/>
        </a:spcAft>
        <a:buFont typeface="Arial" charset="0"/>
        <a:buChar char="•"/>
        <a:defRPr sz="3600" kern="1200">
          <a:solidFill>
            <a:srgbClr val="424143"/>
          </a:solidFill>
          <a:latin typeface="+mn-lt"/>
          <a:ea typeface="ＭＳ Ｐゴシック" charset="0"/>
          <a:cs typeface="+mn-cs"/>
        </a:defRPr>
      </a:lvl3pPr>
      <a:lvl4pPr marL="2284299" indent="-325422" algn="l" defTabSz="1304860" rtl="0" eaLnBrk="1" fontAlgn="base" hangingPunct="1">
        <a:spcBef>
          <a:spcPts val="504"/>
        </a:spcBef>
        <a:spcAft>
          <a:spcPct val="0"/>
        </a:spcAft>
        <a:buFont typeface="Arial" charset="0"/>
        <a:buChar char="–"/>
        <a:defRPr sz="2900" kern="1200">
          <a:solidFill>
            <a:srgbClr val="424143"/>
          </a:solidFill>
          <a:latin typeface="+mn-lt"/>
          <a:ea typeface="ＭＳ Ｐゴシック" charset="0"/>
          <a:cs typeface="+mn-cs"/>
        </a:defRPr>
      </a:lvl4pPr>
      <a:lvl5pPr marL="2938316" indent="-325422" algn="l" defTabSz="1304860" rtl="0" eaLnBrk="1" fontAlgn="base" hangingPunct="1">
        <a:spcBef>
          <a:spcPts val="504"/>
        </a:spcBef>
        <a:spcAft>
          <a:spcPct val="0"/>
        </a:spcAft>
        <a:buFont typeface="Arial" charset="0"/>
        <a:buChar char="»"/>
        <a:defRPr sz="2900" kern="1200">
          <a:solidFill>
            <a:srgbClr val="424143"/>
          </a:solidFill>
          <a:latin typeface="+mn-lt"/>
          <a:ea typeface="ＭＳ Ｐゴシック" charset="0"/>
          <a:cs typeface="+mn-cs"/>
        </a:defRPr>
      </a:lvl5pPr>
      <a:lvl6pPr marL="3591686" indent="-326517" algn="l" defTabSz="1306066"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4721" indent="-326517" algn="l" defTabSz="1306066"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7754" indent="-326517" algn="l" defTabSz="1306066"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0788" indent="-326517" algn="l" defTabSz="1306066"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066" rtl="0" eaLnBrk="1" latinLnBrk="0" hangingPunct="1">
        <a:defRPr sz="2600" kern="1200">
          <a:solidFill>
            <a:schemeClr val="tx1"/>
          </a:solidFill>
          <a:latin typeface="+mn-lt"/>
          <a:ea typeface="+mn-ea"/>
          <a:cs typeface="+mn-cs"/>
        </a:defRPr>
      </a:lvl1pPr>
      <a:lvl2pPr marL="653033" algn="l" defTabSz="1306066" rtl="0" eaLnBrk="1" latinLnBrk="0" hangingPunct="1">
        <a:defRPr sz="2600" kern="1200">
          <a:solidFill>
            <a:schemeClr val="tx1"/>
          </a:solidFill>
          <a:latin typeface="+mn-lt"/>
          <a:ea typeface="+mn-ea"/>
          <a:cs typeface="+mn-cs"/>
        </a:defRPr>
      </a:lvl2pPr>
      <a:lvl3pPr marL="1306066" algn="l" defTabSz="1306066" rtl="0" eaLnBrk="1" latinLnBrk="0" hangingPunct="1">
        <a:defRPr sz="2600" kern="1200">
          <a:solidFill>
            <a:schemeClr val="tx1"/>
          </a:solidFill>
          <a:latin typeface="+mn-lt"/>
          <a:ea typeface="+mn-ea"/>
          <a:cs typeface="+mn-cs"/>
        </a:defRPr>
      </a:lvl3pPr>
      <a:lvl4pPr marL="1959102" algn="l" defTabSz="1306066" rtl="0" eaLnBrk="1" latinLnBrk="0" hangingPunct="1">
        <a:defRPr sz="2600" kern="1200">
          <a:solidFill>
            <a:schemeClr val="tx1"/>
          </a:solidFill>
          <a:latin typeface="+mn-lt"/>
          <a:ea typeface="+mn-ea"/>
          <a:cs typeface="+mn-cs"/>
        </a:defRPr>
      </a:lvl4pPr>
      <a:lvl5pPr marL="2612135" algn="l" defTabSz="1306066" rtl="0" eaLnBrk="1" latinLnBrk="0" hangingPunct="1">
        <a:defRPr sz="2600" kern="1200">
          <a:solidFill>
            <a:schemeClr val="tx1"/>
          </a:solidFill>
          <a:latin typeface="+mn-lt"/>
          <a:ea typeface="+mn-ea"/>
          <a:cs typeface="+mn-cs"/>
        </a:defRPr>
      </a:lvl5pPr>
      <a:lvl6pPr marL="3265168" algn="l" defTabSz="1306066" rtl="0" eaLnBrk="1" latinLnBrk="0" hangingPunct="1">
        <a:defRPr sz="2600" kern="1200">
          <a:solidFill>
            <a:schemeClr val="tx1"/>
          </a:solidFill>
          <a:latin typeface="+mn-lt"/>
          <a:ea typeface="+mn-ea"/>
          <a:cs typeface="+mn-cs"/>
        </a:defRPr>
      </a:lvl6pPr>
      <a:lvl7pPr marL="3918203" algn="l" defTabSz="1306066" rtl="0" eaLnBrk="1" latinLnBrk="0" hangingPunct="1">
        <a:defRPr sz="2600" kern="1200">
          <a:solidFill>
            <a:schemeClr val="tx1"/>
          </a:solidFill>
          <a:latin typeface="+mn-lt"/>
          <a:ea typeface="+mn-ea"/>
          <a:cs typeface="+mn-cs"/>
        </a:defRPr>
      </a:lvl7pPr>
      <a:lvl8pPr marL="4571237" algn="l" defTabSz="1306066" rtl="0" eaLnBrk="1" latinLnBrk="0" hangingPunct="1">
        <a:defRPr sz="2600" kern="1200">
          <a:solidFill>
            <a:schemeClr val="tx1"/>
          </a:solidFill>
          <a:latin typeface="+mn-lt"/>
          <a:ea typeface="+mn-ea"/>
          <a:cs typeface="+mn-cs"/>
        </a:defRPr>
      </a:lvl8pPr>
      <a:lvl9pPr marL="5224270" algn="l" defTabSz="1306066"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7" name="Picture 2" descr="C:\Users\Magda\Desktop\magda\Central1\Jen\Economic PPT\assets\NEW C1_Economic_PPT_Background_[1024x768]_WEB.jpg"/>
          <p:cNvPicPr>
            <a:picLocks noChangeAspect="1" noChangeArrowheads="1"/>
          </p:cNvPicPr>
          <p:nvPr/>
        </p:nvPicPr>
        <p:blipFill>
          <a:blip r:embed="rId6" cstate="print"/>
          <a:srcRect/>
          <a:stretch>
            <a:fillRect/>
          </a:stretch>
        </p:blipFill>
        <p:spPr bwMode="auto">
          <a:xfrm>
            <a:off x="3" y="0"/>
            <a:ext cx="14630398" cy="8229600"/>
          </a:xfrm>
          <a:prstGeom prst="rect">
            <a:avLst/>
          </a:prstGeom>
          <a:noFill/>
        </p:spPr>
      </p:pic>
      <p:sp>
        <p:nvSpPr>
          <p:cNvPr id="2" name="Title Placeholder 1"/>
          <p:cNvSpPr>
            <a:spLocks noGrp="1"/>
          </p:cNvSpPr>
          <p:nvPr>
            <p:ph type="title"/>
          </p:nvPr>
        </p:nvSpPr>
        <p:spPr>
          <a:xfrm>
            <a:off x="1062454" y="669341"/>
            <a:ext cx="12494362" cy="658368"/>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1068019" y="1382573"/>
            <a:ext cx="12494362" cy="57150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9777414"/>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txStyles>
    <p:titleStyle>
      <a:lvl1pPr algn="l" defTabSz="1306155" rtl="0" eaLnBrk="1" latinLnBrk="0" hangingPunct="1">
        <a:spcBef>
          <a:spcPct val="0"/>
        </a:spcBef>
        <a:buNone/>
        <a:defRPr sz="3700" b="1" i="0" kern="1200" baseline="0">
          <a:solidFill>
            <a:schemeClr val="tx1"/>
          </a:solidFill>
          <a:latin typeface="Arial" pitchFamily="34" charset="0"/>
          <a:ea typeface="+mj-ea"/>
          <a:cs typeface="+mj-cs"/>
        </a:defRPr>
      </a:lvl1pPr>
    </p:titleStyle>
    <p:bodyStyle>
      <a:lvl1pPr marL="326539" indent="-326539" algn="l" defTabSz="1306155" rtl="0" eaLnBrk="1" latinLnBrk="0" hangingPunct="1">
        <a:lnSpc>
          <a:spcPct val="100000"/>
        </a:lnSpc>
        <a:spcBef>
          <a:spcPts val="0"/>
        </a:spcBef>
        <a:spcAft>
          <a:spcPts val="429"/>
        </a:spcAft>
        <a:buSzPct val="90000"/>
        <a:buFont typeface="Wingdings" pitchFamily="2" charset="2"/>
        <a:buChar char="§"/>
        <a:defRPr sz="3100" kern="1200">
          <a:solidFill>
            <a:schemeClr val="tx1"/>
          </a:solidFill>
          <a:latin typeface="Arial" pitchFamily="34" charset="0"/>
          <a:ea typeface="+mn-ea"/>
          <a:cs typeface="Arial" pitchFamily="34" charset="0"/>
        </a:defRPr>
      </a:lvl1pPr>
      <a:lvl2pPr marL="730176" indent="-403638" algn="l" defTabSz="1306155" rtl="0" eaLnBrk="1" latinLnBrk="0" hangingPunct="1">
        <a:lnSpc>
          <a:spcPct val="100000"/>
        </a:lnSpc>
        <a:spcBef>
          <a:spcPct val="20000"/>
        </a:spcBef>
        <a:spcAft>
          <a:spcPts val="429"/>
        </a:spcAft>
        <a:buFont typeface="Arial" pitchFamily="34" charset="0"/>
        <a:buChar char="‒"/>
        <a:defRPr sz="2900" kern="1200">
          <a:solidFill>
            <a:schemeClr val="tx1"/>
          </a:solidFill>
          <a:latin typeface="Arial" pitchFamily="34" charset="0"/>
          <a:ea typeface="+mn-ea"/>
          <a:cs typeface="Arial" pitchFamily="34" charset="0"/>
        </a:defRPr>
      </a:lvl2pPr>
      <a:lvl3pPr marL="979617" indent="-249439" algn="l" defTabSz="1306155" rtl="0" eaLnBrk="1" latinLnBrk="0" hangingPunct="1">
        <a:lnSpc>
          <a:spcPct val="100000"/>
        </a:lnSpc>
        <a:spcBef>
          <a:spcPct val="20000"/>
        </a:spcBef>
        <a:spcAft>
          <a:spcPts val="429"/>
        </a:spcAft>
        <a:buFont typeface="Arial" pitchFamily="34" charset="0"/>
        <a:buChar char="•"/>
        <a:defRPr sz="2600" kern="1200">
          <a:solidFill>
            <a:schemeClr val="tx1"/>
          </a:solidFill>
          <a:latin typeface="Arial" pitchFamily="34" charset="0"/>
          <a:ea typeface="+mn-ea"/>
          <a:cs typeface="Arial" pitchFamily="34" charset="0"/>
        </a:defRPr>
      </a:lvl3pPr>
      <a:lvl4pPr marL="1306155" indent="-326539" algn="l" defTabSz="1306155" rtl="0" eaLnBrk="1" latinLnBrk="0" hangingPunct="1">
        <a:lnSpc>
          <a:spcPct val="100000"/>
        </a:lnSpc>
        <a:spcBef>
          <a:spcPct val="20000"/>
        </a:spcBef>
        <a:spcAft>
          <a:spcPts val="429"/>
        </a:spcAft>
        <a:buFont typeface="Arial" pitchFamily="34" charset="0"/>
        <a:buChar char="–"/>
        <a:defRPr sz="2300" kern="1200">
          <a:solidFill>
            <a:schemeClr val="tx1"/>
          </a:solidFill>
          <a:latin typeface="Arial" pitchFamily="34" charset="0"/>
          <a:ea typeface="+mn-ea"/>
          <a:cs typeface="Arial" pitchFamily="34" charset="0"/>
        </a:defRPr>
      </a:lvl4pPr>
      <a:lvl5pPr marL="1632694" indent="-326539" algn="l" defTabSz="1306155" rtl="0" eaLnBrk="1" latinLnBrk="0" hangingPunct="1">
        <a:lnSpc>
          <a:spcPct val="100000"/>
        </a:lnSpc>
        <a:spcBef>
          <a:spcPct val="20000"/>
        </a:spcBef>
        <a:spcAft>
          <a:spcPts val="429"/>
        </a:spcAft>
        <a:buFont typeface="Arial" pitchFamily="34" charset="0"/>
        <a:buChar char="»"/>
        <a:defRPr sz="2000" kern="1200">
          <a:solidFill>
            <a:schemeClr val="tx1"/>
          </a:solidFill>
          <a:latin typeface="Arial" pitchFamily="34" charset="0"/>
          <a:ea typeface="+mn-ea"/>
          <a:cs typeface="Arial" pitchFamily="34" charset="0"/>
        </a:defRPr>
      </a:lvl5pPr>
      <a:lvl6pPr marL="3591926"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003"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082"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160" indent="-326539" algn="l" defTabSz="1306155"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155" rtl="0" eaLnBrk="1" latinLnBrk="0" hangingPunct="1">
        <a:defRPr sz="2600" kern="1200">
          <a:solidFill>
            <a:schemeClr val="tx1"/>
          </a:solidFill>
          <a:latin typeface="+mn-lt"/>
          <a:ea typeface="+mn-ea"/>
          <a:cs typeface="+mn-cs"/>
        </a:defRPr>
      </a:lvl1pPr>
      <a:lvl2pPr marL="653077" algn="l" defTabSz="1306155" rtl="0" eaLnBrk="1" latinLnBrk="0" hangingPunct="1">
        <a:defRPr sz="2600" kern="1200">
          <a:solidFill>
            <a:schemeClr val="tx1"/>
          </a:solidFill>
          <a:latin typeface="+mn-lt"/>
          <a:ea typeface="+mn-ea"/>
          <a:cs typeface="+mn-cs"/>
        </a:defRPr>
      </a:lvl2pPr>
      <a:lvl3pPr marL="1306155" algn="l" defTabSz="1306155" rtl="0" eaLnBrk="1" latinLnBrk="0" hangingPunct="1">
        <a:defRPr sz="2600" kern="1200">
          <a:solidFill>
            <a:schemeClr val="tx1"/>
          </a:solidFill>
          <a:latin typeface="+mn-lt"/>
          <a:ea typeface="+mn-ea"/>
          <a:cs typeface="+mn-cs"/>
        </a:defRPr>
      </a:lvl3pPr>
      <a:lvl4pPr marL="1959233" algn="l" defTabSz="1306155" rtl="0" eaLnBrk="1" latinLnBrk="0" hangingPunct="1">
        <a:defRPr sz="2600" kern="1200">
          <a:solidFill>
            <a:schemeClr val="tx1"/>
          </a:solidFill>
          <a:latin typeface="+mn-lt"/>
          <a:ea typeface="+mn-ea"/>
          <a:cs typeface="+mn-cs"/>
        </a:defRPr>
      </a:lvl4pPr>
      <a:lvl5pPr marL="2612311" algn="l" defTabSz="1306155" rtl="0" eaLnBrk="1" latinLnBrk="0" hangingPunct="1">
        <a:defRPr sz="2600" kern="1200">
          <a:solidFill>
            <a:schemeClr val="tx1"/>
          </a:solidFill>
          <a:latin typeface="+mn-lt"/>
          <a:ea typeface="+mn-ea"/>
          <a:cs typeface="+mn-cs"/>
        </a:defRPr>
      </a:lvl5pPr>
      <a:lvl6pPr marL="3265388" algn="l" defTabSz="1306155" rtl="0" eaLnBrk="1" latinLnBrk="0" hangingPunct="1">
        <a:defRPr sz="2600" kern="1200">
          <a:solidFill>
            <a:schemeClr val="tx1"/>
          </a:solidFill>
          <a:latin typeface="+mn-lt"/>
          <a:ea typeface="+mn-ea"/>
          <a:cs typeface="+mn-cs"/>
        </a:defRPr>
      </a:lvl6pPr>
      <a:lvl7pPr marL="3918465" algn="l" defTabSz="1306155" rtl="0" eaLnBrk="1" latinLnBrk="0" hangingPunct="1">
        <a:defRPr sz="2600" kern="1200">
          <a:solidFill>
            <a:schemeClr val="tx1"/>
          </a:solidFill>
          <a:latin typeface="+mn-lt"/>
          <a:ea typeface="+mn-ea"/>
          <a:cs typeface="+mn-cs"/>
        </a:defRPr>
      </a:lvl7pPr>
      <a:lvl8pPr marL="4571543" algn="l" defTabSz="1306155" rtl="0" eaLnBrk="1" latinLnBrk="0" hangingPunct="1">
        <a:defRPr sz="2600" kern="1200">
          <a:solidFill>
            <a:schemeClr val="tx1"/>
          </a:solidFill>
          <a:latin typeface="+mn-lt"/>
          <a:ea typeface="+mn-ea"/>
          <a:cs typeface="+mn-cs"/>
        </a:defRPr>
      </a:lvl8pPr>
      <a:lvl9pPr marL="5224620" algn="l" defTabSz="1306155" rtl="0" eaLnBrk="1" latinLnBrk="0" hangingPunct="1">
        <a:defRPr sz="2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7" name="Picture 2" descr="C:\Users\Magda\Desktop\magda\Central1\Jen\Economic PPT\assets\NEW C1_Economic_PPT_Background_[1024x768]_WEB.jpg"/>
          <p:cNvPicPr>
            <a:picLocks noChangeAspect="1" noChangeArrowheads="1"/>
          </p:cNvPicPr>
          <p:nvPr/>
        </p:nvPicPr>
        <p:blipFill>
          <a:blip r:embed="rId6" cstate="print"/>
          <a:srcRect/>
          <a:stretch>
            <a:fillRect/>
          </a:stretch>
        </p:blipFill>
        <p:spPr bwMode="auto">
          <a:xfrm>
            <a:off x="1" y="0"/>
            <a:ext cx="14630398" cy="8229600"/>
          </a:xfrm>
          <a:prstGeom prst="rect">
            <a:avLst/>
          </a:prstGeom>
          <a:noFill/>
        </p:spPr>
      </p:pic>
      <p:sp>
        <p:nvSpPr>
          <p:cNvPr id="2" name="Title Placeholder 1"/>
          <p:cNvSpPr>
            <a:spLocks noGrp="1"/>
          </p:cNvSpPr>
          <p:nvPr>
            <p:ph type="title"/>
          </p:nvPr>
        </p:nvSpPr>
        <p:spPr>
          <a:xfrm>
            <a:off x="1062454" y="669341"/>
            <a:ext cx="12494362" cy="658368"/>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1068019" y="1382573"/>
            <a:ext cx="12494362" cy="57150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06128815"/>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Lst>
  <p:txStyles>
    <p:titleStyle>
      <a:lvl1pPr algn="l" defTabSz="1306220" rtl="0" eaLnBrk="1" latinLnBrk="0" hangingPunct="1">
        <a:spcBef>
          <a:spcPct val="0"/>
        </a:spcBef>
        <a:buNone/>
        <a:defRPr sz="3700" b="1" i="0" kern="1200" baseline="0">
          <a:solidFill>
            <a:schemeClr val="tx1"/>
          </a:solidFill>
          <a:latin typeface="Arial" pitchFamily="34" charset="0"/>
          <a:ea typeface="+mj-ea"/>
          <a:cs typeface="+mj-cs"/>
        </a:defRPr>
      </a:lvl1pPr>
    </p:titleStyle>
    <p:bodyStyle>
      <a:lvl1pPr marL="326555" indent="-326555" algn="l" defTabSz="1306220" rtl="0" eaLnBrk="1" latinLnBrk="0" hangingPunct="1">
        <a:lnSpc>
          <a:spcPct val="100000"/>
        </a:lnSpc>
        <a:spcBef>
          <a:spcPts val="0"/>
        </a:spcBef>
        <a:spcAft>
          <a:spcPts val="429"/>
        </a:spcAft>
        <a:buSzPct val="90000"/>
        <a:buFont typeface="Wingdings" pitchFamily="2" charset="2"/>
        <a:buChar char="§"/>
        <a:defRPr sz="3100" kern="1200">
          <a:solidFill>
            <a:schemeClr val="tx1"/>
          </a:solidFill>
          <a:latin typeface="Arial" pitchFamily="34" charset="0"/>
          <a:ea typeface="+mn-ea"/>
          <a:cs typeface="Arial" pitchFamily="34" charset="0"/>
        </a:defRPr>
      </a:lvl1pPr>
      <a:lvl2pPr marL="730213" indent="-403658" algn="l" defTabSz="1306220" rtl="0" eaLnBrk="1" latinLnBrk="0" hangingPunct="1">
        <a:lnSpc>
          <a:spcPct val="100000"/>
        </a:lnSpc>
        <a:spcBef>
          <a:spcPct val="20000"/>
        </a:spcBef>
        <a:spcAft>
          <a:spcPts val="429"/>
        </a:spcAft>
        <a:buFont typeface="Arial" pitchFamily="34" charset="0"/>
        <a:buChar char="‒"/>
        <a:defRPr sz="2900" kern="1200">
          <a:solidFill>
            <a:schemeClr val="tx1"/>
          </a:solidFill>
          <a:latin typeface="Arial" pitchFamily="34" charset="0"/>
          <a:ea typeface="+mn-ea"/>
          <a:cs typeface="Arial" pitchFamily="34" charset="0"/>
        </a:defRPr>
      </a:lvl2pPr>
      <a:lvl3pPr marL="979665" indent="-249452" algn="l" defTabSz="1306220" rtl="0" eaLnBrk="1" latinLnBrk="0" hangingPunct="1">
        <a:lnSpc>
          <a:spcPct val="100000"/>
        </a:lnSpc>
        <a:spcBef>
          <a:spcPct val="20000"/>
        </a:spcBef>
        <a:spcAft>
          <a:spcPts val="429"/>
        </a:spcAft>
        <a:buFont typeface="Arial" pitchFamily="34" charset="0"/>
        <a:buChar char="•"/>
        <a:defRPr sz="2600" kern="1200">
          <a:solidFill>
            <a:schemeClr val="tx1"/>
          </a:solidFill>
          <a:latin typeface="Arial" pitchFamily="34" charset="0"/>
          <a:ea typeface="+mn-ea"/>
          <a:cs typeface="Arial" pitchFamily="34" charset="0"/>
        </a:defRPr>
      </a:lvl3pPr>
      <a:lvl4pPr marL="1306220" indent="-326555" algn="l" defTabSz="1306220" rtl="0" eaLnBrk="1" latinLnBrk="0" hangingPunct="1">
        <a:lnSpc>
          <a:spcPct val="100000"/>
        </a:lnSpc>
        <a:spcBef>
          <a:spcPct val="20000"/>
        </a:spcBef>
        <a:spcAft>
          <a:spcPts val="429"/>
        </a:spcAft>
        <a:buFont typeface="Arial" pitchFamily="34" charset="0"/>
        <a:buChar char="–"/>
        <a:defRPr sz="2300" kern="1200">
          <a:solidFill>
            <a:schemeClr val="tx1"/>
          </a:solidFill>
          <a:latin typeface="Arial" pitchFamily="34" charset="0"/>
          <a:ea typeface="+mn-ea"/>
          <a:cs typeface="Arial" pitchFamily="34" charset="0"/>
        </a:defRPr>
      </a:lvl4pPr>
      <a:lvl5pPr marL="1632776" indent="-326555" algn="l" defTabSz="1306220" rtl="0" eaLnBrk="1" latinLnBrk="0" hangingPunct="1">
        <a:lnSpc>
          <a:spcPct val="100000"/>
        </a:lnSpc>
        <a:spcBef>
          <a:spcPct val="20000"/>
        </a:spcBef>
        <a:spcAft>
          <a:spcPts val="429"/>
        </a:spcAft>
        <a:buFont typeface="Arial" pitchFamily="34" charset="0"/>
        <a:buChar char="»"/>
        <a:defRPr sz="2000" kern="1200">
          <a:solidFill>
            <a:schemeClr val="tx1"/>
          </a:solidFill>
          <a:latin typeface="Arial" pitchFamily="34" charset="0"/>
          <a:ea typeface="+mn-ea"/>
          <a:cs typeface="Arial" pitchFamily="34" charset="0"/>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chart" Target="../charts/chart19.xml"/><Relationship Id="rId5" Type="http://schemas.openxmlformats.org/officeDocument/2006/relationships/chart" Target="../charts/chart18.xml"/><Relationship Id="rId4" Type="http://schemas.openxmlformats.org/officeDocument/2006/relationships/chart" Target="../charts/chart17.xml"/></Relationships>
</file>

<file path=ppt/slides/_rels/slide18.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21.xml"/></Relationships>
</file>

<file path=ppt/slides/_rels/slide19.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chart" Target="../charts/chart31.xml"/><Relationship Id="rId5" Type="http://schemas.openxmlformats.org/officeDocument/2006/relationships/chart" Target="../charts/chart30.xml"/><Relationship Id="rId4" Type="http://schemas.openxmlformats.org/officeDocument/2006/relationships/chart" Target="../charts/chart29.xml"/></Relationships>
</file>

<file path=ppt/slides/_rels/slide27.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chart" Target="../charts/chart33.xml"/></Relationships>
</file>

<file path=ppt/slides/_rels/slide28.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chart" Target="../charts/chart35.xml"/></Relationships>
</file>

<file path=ppt/slides/_rels/slide29.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8080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9422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2952" y="513054"/>
            <a:ext cx="13241514" cy="738764"/>
          </a:xfrm>
        </p:spPr>
        <p:txBody>
          <a:bodyPr/>
          <a:lstStyle/>
          <a:p>
            <a:r>
              <a:rPr lang="en-US" sz="4000" dirty="0"/>
              <a:t>Rising trend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58699697"/>
              </p:ext>
            </p:extLst>
          </p:nvPr>
        </p:nvGraphicFramePr>
        <p:xfrm>
          <a:off x="919414" y="2091596"/>
          <a:ext cx="12774008" cy="497804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082952" y="1814597"/>
            <a:ext cx="3878791" cy="276999"/>
          </a:xfrm>
          <a:prstGeom prst="rect">
            <a:avLst/>
          </a:prstGeom>
          <a:noFill/>
        </p:spPr>
        <p:txBody>
          <a:bodyPr wrap="square" lIns="0" tIns="0" rIns="0" bIns="0" rtlCol="0">
            <a:spAutoFit/>
          </a:bodyPr>
          <a:lstStyle/>
          <a:p>
            <a:r>
              <a:rPr lang="en-US" sz="1800" dirty="0">
                <a:solidFill>
                  <a:srgbClr val="000000"/>
                </a:solidFill>
              </a:rPr>
              <a:t>Persons - thousands </a:t>
            </a:r>
          </a:p>
        </p:txBody>
      </p:sp>
      <p:sp>
        <p:nvSpPr>
          <p:cNvPr id="7" name="Content Placeholder 2"/>
          <p:cNvSpPr txBox="1">
            <a:spLocks/>
          </p:cNvSpPr>
          <p:nvPr/>
        </p:nvSpPr>
        <p:spPr>
          <a:xfrm>
            <a:off x="7958201" y="1354642"/>
            <a:ext cx="6366266" cy="5715000"/>
          </a:xfrm>
          <a:prstGeom prst="rect">
            <a:avLst/>
          </a:prstGeom>
        </p:spPr>
        <p:txBody>
          <a:bodyPr vert="horz" lIns="0" tIns="0" rIns="0" bIns="0" rtlCol="0">
            <a:noAutofit/>
          </a:bodyPr>
          <a:lstStyle>
            <a:lvl1pPr marL="228600" indent="-228600" algn="l" defTabSz="914400" rtl="0" eaLnBrk="1" latinLnBrk="0" hangingPunct="1">
              <a:lnSpc>
                <a:spcPct val="100000"/>
              </a:lnSpc>
              <a:spcBef>
                <a:spcPts val="0"/>
              </a:spcBef>
              <a:spcAft>
                <a:spcPts val="300"/>
              </a:spcAft>
              <a:buSzPct val="90000"/>
              <a:buFont typeface="Wingdings" pitchFamily="2" charset="2"/>
              <a:buChar char="§"/>
              <a:defRPr sz="2200" kern="1200">
                <a:solidFill>
                  <a:schemeClr val="tx1"/>
                </a:solidFill>
                <a:latin typeface="Arial" pitchFamily="34" charset="0"/>
                <a:ea typeface="+mn-ea"/>
                <a:cs typeface="Arial" pitchFamily="34" charset="0"/>
              </a:defRPr>
            </a:lvl1pPr>
            <a:lvl2pPr marL="511175" indent="-282575" algn="l" defTabSz="914400" rtl="0" eaLnBrk="1" latinLnBrk="0" hangingPunct="1">
              <a:lnSpc>
                <a:spcPct val="100000"/>
              </a:lnSpc>
              <a:spcBef>
                <a:spcPct val="20000"/>
              </a:spcBef>
              <a:spcAft>
                <a:spcPts val="300"/>
              </a:spcAft>
              <a:buFont typeface="Arial" pitchFamily="34" charset="0"/>
              <a:buChar char="‒"/>
              <a:defRPr sz="2000" kern="1200">
                <a:solidFill>
                  <a:schemeClr val="tx1"/>
                </a:solidFill>
                <a:latin typeface="Arial" pitchFamily="34" charset="0"/>
                <a:ea typeface="+mn-ea"/>
                <a:cs typeface="Arial" pitchFamily="34" charset="0"/>
              </a:defRPr>
            </a:lvl2pPr>
            <a:lvl3pPr marL="685800" indent="-174625" algn="l" defTabSz="914400" rtl="0" eaLnBrk="1" latinLnBrk="0" hangingPunct="1">
              <a:lnSpc>
                <a:spcPct val="100000"/>
              </a:lnSpc>
              <a:spcBef>
                <a:spcPct val="20000"/>
              </a:spcBef>
              <a:spcAft>
                <a:spcPts val="300"/>
              </a:spcAft>
              <a:buFont typeface="Arial" pitchFamily="34" charset="0"/>
              <a:buChar char="•"/>
              <a:defRPr sz="1800" kern="1200">
                <a:solidFill>
                  <a:schemeClr val="tx1"/>
                </a:solidFill>
                <a:latin typeface="Arial" pitchFamily="34" charset="0"/>
                <a:ea typeface="+mn-ea"/>
                <a:cs typeface="Arial" pitchFamily="34" charset="0"/>
              </a:defRPr>
            </a:lvl3pPr>
            <a:lvl4pPr marL="914400" indent="-228600" algn="l" defTabSz="914400" rtl="0" eaLnBrk="1" latinLnBrk="0" hangingPunct="1">
              <a:lnSpc>
                <a:spcPct val="100000"/>
              </a:lnSpc>
              <a:spcBef>
                <a:spcPct val="20000"/>
              </a:spcBef>
              <a:spcAft>
                <a:spcPts val="300"/>
              </a:spcAft>
              <a:buFont typeface="Arial" pitchFamily="34" charset="0"/>
              <a:buChar char="–"/>
              <a:defRPr sz="1600" kern="1200">
                <a:solidFill>
                  <a:schemeClr val="tx1"/>
                </a:solidFill>
                <a:latin typeface="Arial" pitchFamily="34" charset="0"/>
                <a:ea typeface="+mn-ea"/>
                <a:cs typeface="Arial" pitchFamily="34" charset="0"/>
              </a:defRPr>
            </a:lvl4pPr>
            <a:lvl5pPr marL="1143000" indent="-228600" algn="l" defTabSz="914400" rtl="0" eaLnBrk="1" latinLnBrk="0" hangingPunct="1">
              <a:lnSpc>
                <a:spcPct val="100000"/>
              </a:lnSpc>
              <a:spcBef>
                <a:spcPct val="20000"/>
              </a:spcBef>
              <a:spcAft>
                <a:spcPts val="300"/>
              </a:spcAft>
              <a:buFont typeface="Arial" pitchFamily="34"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4286"/>
              </a:lnSpc>
            </a:pPr>
            <a:endParaRPr lang="en-US" dirty="0"/>
          </a:p>
        </p:txBody>
      </p:sp>
      <p:sp>
        <p:nvSpPr>
          <p:cNvPr id="8" name="TextBox 7"/>
          <p:cNvSpPr txBox="1"/>
          <p:nvPr/>
        </p:nvSpPr>
        <p:spPr>
          <a:xfrm>
            <a:off x="1082952" y="7208142"/>
            <a:ext cx="11842826" cy="276999"/>
          </a:xfrm>
          <a:prstGeom prst="rect">
            <a:avLst/>
          </a:prstGeom>
          <a:noFill/>
        </p:spPr>
        <p:txBody>
          <a:bodyPr wrap="square" lIns="0" tIns="0" rIns="0" bIns="0" rtlCol="0">
            <a:spAutoFit/>
          </a:bodyPr>
          <a:lstStyle>
            <a:defPPr>
              <a:defRPr lang="en-US"/>
            </a:defPPr>
            <a:lvl1pPr>
              <a:defRPr sz="2000" b="1"/>
            </a:lvl1pPr>
          </a:lstStyle>
          <a:p>
            <a:r>
              <a:rPr lang="en-US" sz="1800" b="0" dirty="0">
                <a:solidFill>
                  <a:srgbClr val="000000"/>
                </a:solidFill>
              </a:rPr>
              <a:t>Source: Statistics Canada.      Note: Seasonally adjusted.                                                                       Latest: Oct-16                                                                                                                                                                                                              </a:t>
            </a:r>
          </a:p>
        </p:txBody>
      </p:sp>
      <p:sp>
        <p:nvSpPr>
          <p:cNvPr id="9" name="TextBox 8"/>
          <p:cNvSpPr txBox="1"/>
          <p:nvPr/>
        </p:nvSpPr>
        <p:spPr>
          <a:xfrm>
            <a:off x="919414" y="1251818"/>
            <a:ext cx="11361579" cy="562779"/>
          </a:xfrm>
          <a:prstGeom prst="rect">
            <a:avLst/>
          </a:prstGeom>
          <a:noFill/>
        </p:spPr>
        <p:txBody>
          <a:bodyPr wrap="square" lIns="130615" tIns="65308" rIns="130615" bIns="65308" rtlCol="0">
            <a:spAutoFit/>
          </a:bodyPr>
          <a:lstStyle/>
          <a:p>
            <a:r>
              <a:rPr lang="en-US" sz="2800" dirty="0">
                <a:solidFill>
                  <a:srgbClr val="000000"/>
                </a:solidFill>
              </a:rPr>
              <a:t>International Tourist Entries: British Columbia</a:t>
            </a:r>
          </a:p>
        </p:txBody>
      </p:sp>
    </p:spTree>
    <p:extLst>
      <p:ext uri="{BB962C8B-B14F-4D97-AF65-F5344CB8AC3E}">
        <p14:creationId xmlns:p14="http://schemas.microsoft.com/office/powerpoint/2010/main" val="28410527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2952" y="598199"/>
            <a:ext cx="13241514" cy="738764"/>
          </a:xfrm>
        </p:spPr>
        <p:txBody>
          <a:bodyPr/>
          <a:lstStyle/>
          <a:p>
            <a:r>
              <a:rPr lang="en-US" sz="4000" dirty="0"/>
              <a:t>Retail sales up 6% this year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87269848"/>
              </p:ext>
            </p:extLst>
          </p:nvPr>
        </p:nvGraphicFramePr>
        <p:xfrm>
          <a:off x="919414" y="2232610"/>
          <a:ext cx="12953340" cy="499259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082952" y="1877831"/>
            <a:ext cx="3878791" cy="276999"/>
          </a:xfrm>
          <a:prstGeom prst="rect">
            <a:avLst/>
          </a:prstGeom>
          <a:noFill/>
        </p:spPr>
        <p:txBody>
          <a:bodyPr wrap="square" lIns="0" tIns="0" rIns="0" bIns="0" rtlCol="0">
            <a:spAutoFit/>
          </a:bodyPr>
          <a:lstStyle/>
          <a:p>
            <a:r>
              <a:rPr lang="en-US" sz="1800" dirty="0">
                <a:solidFill>
                  <a:srgbClr val="000000"/>
                </a:solidFill>
              </a:rPr>
              <a:t>Dollars - billions </a:t>
            </a:r>
          </a:p>
        </p:txBody>
      </p:sp>
      <p:sp>
        <p:nvSpPr>
          <p:cNvPr id="7" name="Content Placeholder 2"/>
          <p:cNvSpPr txBox="1">
            <a:spLocks/>
          </p:cNvSpPr>
          <p:nvPr/>
        </p:nvSpPr>
        <p:spPr>
          <a:xfrm>
            <a:off x="7958201" y="1354642"/>
            <a:ext cx="6366266" cy="5715000"/>
          </a:xfrm>
          <a:prstGeom prst="rect">
            <a:avLst/>
          </a:prstGeom>
        </p:spPr>
        <p:txBody>
          <a:bodyPr vert="horz" lIns="0" tIns="0" rIns="0" bIns="0" rtlCol="0">
            <a:noAutofit/>
          </a:bodyPr>
          <a:lstStyle>
            <a:lvl1pPr marL="228600" indent="-228600" algn="l" defTabSz="914400" rtl="0" eaLnBrk="1" latinLnBrk="0" hangingPunct="1">
              <a:lnSpc>
                <a:spcPct val="100000"/>
              </a:lnSpc>
              <a:spcBef>
                <a:spcPts val="0"/>
              </a:spcBef>
              <a:spcAft>
                <a:spcPts val="300"/>
              </a:spcAft>
              <a:buSzPct val="90000"/>
              <a:buFont typeface="Wingdings" pitchFamily="2" charset="2"/>
              <a:buChar char="§"/>
              <a:defRPr sz="2200" kern="1200">
                <a:solidFill>
                  <a:schemeClr val="tx1"/>
                </a:solidFill>
                <a:latin typeface="Arial" pitchFamily="34" charset="0"/>
                <a:ea typeface="+mn-ea"/>
                <a:cs typeface="Arial" pitchFamily="34" charset="0"/>
              </a:defRPr>
            </a:lvl1pPr>
            <a:lvl2pPr marL="511175" indent="-282575" algn="l" defTabSz="914400" rtl="0" eaLnBrk="1" latinLnBrk="0" hangingPunct="1">
              <a:lnSpc>
                <a:spcPct val="100000"/>
              </a:lnSpc>
              <a:spcBef>
                <a:spcPct val="20000"/>
              </a:spcBef>
              <a:spcAft>
                <a:spcPts val="300"/>
              </a:spcAft>
              <a:buFont typeface="Arial" pitchFamily="34" charset="0"/>
              <a:buChar char="‒"/>
              <a:defRPr sz="2000" kern="1200">
                <a:solidFill>
                  <a:schemeClr val="tx1"/>
                </a:solidFill>
                <a:latin typeface="Arial" pitchFamily="34" charset="0"/>
                <a:ea typeface="+mn-ea"/>
                <a:cs typeface="Arial" pitchFamily="34" charset="0"/>
              </a:defRPr>
            </a:lvl2pPr>
            <a:lvl3pPr marL="685800" indent="-174625" algn="l" defTabSz="914400" rtl="0" eaLnBrk="1" latinLnBrk="0" hangingPunct="1">
              <a:lnSpc>
                <a:spcPct val="100000"/>
              </a:lnSpc>
              <a:spcBef>
                <a:spcPct val="20000"/>
              </a:spcBef>
              <a:spcAft>
                <a:spcPts val="300"/>
              </a:spcAft>
              <a:buFont typeface="Arial" pitchFamily="34" charset="0"/>
              <a:buChar char="•"/>
              <a:defRPr sz="1800" kern="1200">
                <a:solidFill>
                  <a:schemeClr val="tx1"/>
                </a:solidFill>
                <a:latin typeface="Arial" pitchFamily="34" charset="0"/>
                <a:ea typeface="+mn-ea"/>
                <a:cs typeface="Arial" pitchFamily="34" charset="0"/>
              </a:defRPr>
            </a:lvl3pPr>
            <a:lvl4pPr marL="914400" indent="-228600" algn="l" defTabSz="914400" rtl="0" eaLnBrk="1" latinLnBrk="0" hangingPunct="1">
              <a:lnSpc>
                <a:spcPct val="100000"/>
              </a:lnSpc>
              <a:spcBef>
                <a:spcPct val="20000"/>
              </a:spcBef>
              <a:spcAft>
                <a:spcPts val="300"/>
              </a:spcAft>
              <a:buFont typeface="Arial" pitchFamily="34" charset="0"/>
              <a:buChar char="–"/>
              <a:defRPr sz="1600" kern="1200">
                <a:solidFill>
                  <a:schemeClr val="tx1"/>
                </a:solidFill>
                <a:latin typeface="Arial" pitchFamily="34" charset="0"/>
                <a:ea typeface="+mn-ea"/>
                <a:cs typeface="Arial" pitchFamily="34" charset="0"/>
              </a:defRPr>
            </a:lvl4pPr>
            <a:lvl5pPr marL="1143000" indent="-228600" algn="l" defTabSz="914400" rtl="0" eaLnBrk="1" latinLnBrk="0" hangingPunct="1">
              <a:lnSpc>
                <a:spcPct val="100000"/>
              </a:lnSpc>
              <a:spcBef>
                <a:spcPct val="20000"/>
              </a:spcBef>
              <a:spcAft>
                <a:spcPts val="300"/>
              </a:spcAft>
              <a:buFont typeface="Arial" pitchFamily="34"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4286"/>
              </a:lnSpc>
            </a:pPr>
            <a:endParaRPr lang="en-US" dirty="0"/>
          </a:p>
        </p:txBody>
      </p:sp>
      <p:sp>
        <p:nvSpPr>
          <p:cNvPr id="8" name="TextBox 7"/>
          <p:cNvSpPr txBox="1"/>
          <p:nvPr/>
        </p:nvSpPr>
        <p:spPr>
          <a:xfrm>
            <a:off x="1082952" y="7349474"/>
            <a:ext cx="13029208" cy="276999"/>
          </a:xfrm>
          <a:prstGeom prst="rect">
            <a:avLst/>
          </a:prstGeom>
          <a:noFill/>
        </p:spPr>
        <p:txBody>
          <a:bodyPr wrap="none" lIns="0" tIns="0" rIns="0" bIns="0" rtlCol="0">
            <a:spAutoFit/>
          </a:bodyPr>
          <a:lstStyle>
            <a:defPPr>
              <a:defRPr lang="en-US"/>
            </a:defPPr>
            <a:lvl1pPr>
              <a:defRPr sz="2000" b="1"/>
            </a:lvl1pPr>
          </a:lstStyle>
          <a:p>
            <a:r>
              <a:rPr lang="en-US" sz="1800" b="0" dirty="0">
                <a:solidFill>
                  <a:srgbClr val="000000"/>
                </a:solidFill>
              </a:rPr>
              <a:t>Source: Statistics Canada, Central 1 Credit Union. Note: Seasonally adjusted.                  Latest: Nov-16                                      </a:t>
            </a:r>
          </a:p>
        </p:txBody>
      </p:sp>
      <p:sp>
        <p:nvSpPr>
          <p:cNvPr id="9" name="TextBox 8"/>
          <p:cNvSpPr txBox="1"/>
          <p:nvPr/>
        </p:nvSpPr>
        <p:spPr>
          <a:xfrm>
            <a:off x="919414" y="1389999"/>
            <a:ext cx="11361579" cy="562779"/>
          </a:xfrm>
          <a:prstGeom prst="rect">
            <a:avLst/>
          </a:prstGeom>
          <a:noFill/>
        </p:spPr>
        <p:txBody>
          <a:bodyPr wrap="square" lIns="130615" tIns="65308" rIns="130615" bIns="65308" rtlCol="0">
            <a:spAutoFit/>
          </a:bodyPr>
          <a:lstStyle/>
          <a:p>
            <a:r>
              <a:rPr lang="en-US" sz="2800" dirty="0">
                <a:solidFill>
                  <a:srgbClr val="000000"/>
                </a:solidFill>
              </a:rPr>
              <a:t>Retail Sales: British Columbia</a:t>
            </a:r>
          </a:p>
        </p:txBody>
      </p:sp>
    </p:spTree>
    <p:extLst>
      <p:ext uri="{BB962C8B-B14F-4D97-AF65-F5344CB8AC3E}">
        <p14:creationId xmlns:p14="http://schemas.microsoft.com/office/powerpoint/2010/main" val="26539012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4262" y="552071"/>
            <a:ext cx="12674316" cy="658368"/>
          </a:xfrm>
        </p:spPr>
        <p:txBody>
          <a:bodyPr vert="horz" lIns="0" tIns="0" rIns="0" bIns="0" rtlCol="0" anchor="t" anchorCtr="0">
            <a:noAutofit/>
          </a:bodyPr>
          <a:lstStyle/>
          <a:p>
            <a:r>
              <a:rPr lang="en-US" sz="4000" dirty="0"/>
              <a:t>Private investment off recent high</a:t>
            </a:r>
          </a:p>
        </p:txBody>
      </p:sp>
      <p:sp>
        <p:nvSpPr>
          <p:cNvPr id="6" name="TextBox 5"/>
          <p:cNvSpPr txBox="1"/>
          <p:nvPr/>
        </p:nvSpPr>
        <p:spPr>
          <a:xfrm>
            <a:off x="1064262" y="2434526"/>
            <a:ext cx="1958741" cy="276999"/>
          </a:xfrm>
          <a:prstGeom prst="rect">
            <a:avLst/>
          </a:prstGeom>
          <a:noFill/>
        </p:spPr>
        <p:txBody>
          <a:bodyPr wrap="none" lIns="0" tIns="0" rIns="0" bIns="0" rtlCol="0">
            <a:spAutoFit/>
          </a:bodyPr>
          <a:lstStyle/>
          <a:p>
            <a:r>
              <a:rPr lang="en-US" sz="1800" spc="143" dirty="0">
                <a:solidFill>
                  <a:srgbClr val="000000"/>
                </a:solidFill>
              </a:rPr>
              <a:t>Dollars - billions</a:t>
            </a:r>
          </a:p>
        </p:txBody>
      </p:sp>
      <p:cxnSp>
        <p:nvCxnSpPr>
          <p:cNvPr id="9" name="Straight Connector 8"/>
          <p:cNvCxnSpPr/>
          <p:nvPr/>
        </p:nvCxnSpPr>
        <p:spPr>
          <a:xfrm>
            <a:off x="1944547" y="6471674"/>
            <a:ext cx="521032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18382" y="1454160"/>
            <a:ext cx="6475839" cy="993672"/>
          </a:xfrm>
          <a:prstGeom prst="rect">
            <a:avLst/>
          </a:prstGeom>
          <a:noFill/>
        </p:spPr>
        <p:txBody>
          <a:bodyPr wrap="square" lIns="130622" tIns="65311" rIns="130622" bIns="65311" rtlCol="0">
            <a:spAutoFit/>
          </a:bodyPr>
          <a:lstStyle/>
          <a:p>
            <a:r>
              <a:rPr lang="en-US" sz="2800" dirty="0">
                <a:solidFill>
                  <a:srgbClr val="000000"/>
                </a:solidFill>
              </a:rPr>
              <a:t>Private Non-residential Building Construction Investment: B.C.</a:t>
            </a:r>
          </a:p>
        </p:txBody>
      </p:sp>
      <p:graphicFrame>
        <p:nvGraphicFramePr>
          <p:cNvPr id="10" name="Content Placeholder 3"/>
          <p:cNvGraphicFramePr>
            <a:graphicFrameLocks/>
          </p:cNvGraphicFramePr>
          <p:nvPr>
            <p:extLst>
              <p:ext uri="{D42A27DB-BD31-4B8C-83A1-F6EECF244321}">
                <p14:modId xmlns:p14="http://schemas.microsoft.com/office/powerpoint/2010/main" val="4104757181"/>
              </p:ext>
            </p:extLst>
          </p:nvPr>
        </p:nvGraphicFramePr>
        <p:xfrm>
          <a:off x="7697115" y="2742994"/>
          <a:ext cx="6164365" cy="4223425"/>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7495821" y="1454160"/>
            <a:ext cx="6953957" cy="993672"/>
          </a:xfrm>
          <a:prstGeom prst="rect">
            <a:avLst/>
          </a:prstGeom>
          <a:noFill/>
        </p:spPr>
        <p:txBody>
          <a:bodyPr wrap="square" lIns="130622" tIns="65311" rIns="130622" bIns="65311" rtlCol="0">
            <a:spAutoFit/>
          </a:bodyPr>
          <a:lstStyle/>
          <a:p>
            <a:r>
              <a:rPr lang="en-US" sz="2800" dirty="0">
                <a:solidFill>
                  <a:srgbClr val="000000"/>
                </a:solidFill>
              </a:rPr>
              <a:t>Public Non-residential Building Construction Investment: B.C.</a:t>
            </a:r>
          </a:p>
        </p:txBody>
      </p:sp>
      <p:sp>
        <p:nvSpPr>
          <p:cNvPr id="13" name="TextBox 12"/>
          <p:cNvSpPr txBox="1"/>
          <p:nvPr/>
        </p:nvSpPr>
        <p:spPr>
          <a:xfrm>
            <a:off x="1064262" y="7230112"/>
            <a:ext cx="9720610" cy="276999"/>
          </a:xfrm>
          <a:prstGeom prst="rect">
            <a:avLst/>
          </a:prstGeom>
          <a:noFill/>
        </p:spPr>
        <p:txBody>
          <a:bodyPr wrap="none" lIns="0" tIns="0" rIns="0" bIns="0" rtlCol="0">
            <a:spAutoFit/>
          </a:bodyPr>
          <a:lstStyle>
            <a:defPPr>
              <a:defRPr lang="en-US"/>
            </a:defPPr>
            <a:lvl1pPr>
              <a:defRPr sz="2000" b="1"/>
            </a:lvl1pPr>
          </a:lstStyle>
          <a:p>
            <a:r>
              <a:rPr lang="en-US" sz="1800" b="0" dirty="0">
                <a:solidFill>
                  <a:srgbClr val="000000"/>
                </a:solidFill>
              </a:rPr>
              <a:t>Source: Statistics Canada, Central 1 Credit Union.  Note: Seasonally adjusted.   Latest: Q3-16</a:t>
            </a:r>
          </a:p>
        </p:txBody>
      </p:sp>
      <p:graphicFrame>
        <p:nvGraphicFramePr>
          <p:cNvPr id="14" name="Content Placeholder 3"/>
          <p:cNvGraphicFramePr>
            <a:graphicFrameLocks noGrp="1"/>
          </p:cNvGraphicFramePr>
          <p:nvPr>
            <p:ph idx="1"/>
            <p:extLst>
              <p:ext uri="{D42A27DB-BD31-4B8C-83A1-F6EECF244321}">
                <p14:modId xmlns:p14="http://schemas.microsoft.com/office/powerpoint/2010/main" val="1581975618"/>
              </p:ext>
            </p:extLst>
          </p:nvPr>
        </p:nvGraphicFramePr>
        <p:xfrm>
          <a:off x="1064261" y="2742995"/>
          <a:ext cx="6329959" cy="4337074"/>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a:off x="7629802" y="2434526"/>
            <a:ext cx="2022861" cy="276999"/>
          </a:xfrm>
          <a:prstGeom prst="rect">
            <a:avLst/>
          </a:prstGeom>
          <a:noFill/>
        </p:spPr>
        <p:txBody>
          <a:bodyPr wrap="none" lIns="0" tIns="0" rIns="0" bIns="0" rtlCol="0">
            <a:spAutoFit/>
          </a:bodyPr>
          <a:lstStyle/>
          <a:p>
            <a:r>
              <a:rPr lang="en-US" sz="1800" spc="143" dirty="0">
                <a:solidFill>
                  <a:srgbClr val="000000"/>
                </a:solidFill>
              </a:rPr>
              <a:t>Dollars - millions</a:t>
            </a:r>
          </a:p>
        </p:txBody>
      </p:sp>
    </p:spTree>
    <p:extLst>
      <p:ext uri="{BB962C8B-B14F-4D97-AF65-F5344CB8AC3E}">
        <p14:creationId xmlns:p14="http://schemas.microsoft.com/office/powerpoint/2010/main" val="154534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634" y="469540"/>
            <a:ext cx="12494362" cy="825677"/>
          </a:xfrm>
        </p:spPr>
        <p:txBody>
          <a:bodyPr/>
          <a:lstStyle/>
          <a:p>
            <a:r>
              <a:rPr lang="en-US" sz="4000" dirty="0"/>
              <a:t>Cyclical sales pattern – at or near the peak?</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76895515"/>
              </p:ext>
            </p:extLst>
          </p:nvPr>
        </p:nvGraphicFramePr>
        <p:xfrm>
          <a:off x="947337" y="2057550"/>
          <a:ext cx="13089158" cy="517497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949282" y="1767797"/>
            <a:ext cx="1795363" cy="276999"/>
          </a:xfrm>
          <a:prstGeom prst="rect">
            <a:avLst/>
          </a:prstGeom>
          <a:noFill/>
        </p:spPr>
        <p:txBody>
          <a:bodyPr wrap="none" lIns="0" tIns="0" rIns="0" bIns="0" rtlCol="0">
            <a:spAutoFit/>
          </a:bodyPr>
          <a:lstStyle/>
          <a:p>
            <a:r>
              <a:rPr lang="en-US" sz="1800" dirty="0">
                <a:solidFill>
                  <a:srgbClr val="000000"/>
                </a:solidFill>
              </a:rPr>
              <a:t>Units - thousands</a:t>
            </a:r>
          </a:p>
        </p:txBody>
      </p:sp>
      <p:sp>
        <p:nvSpPr>
          <p:cNvPr id="12" name="TextBox 11"/>
          <p:cNvSpPr txBox="1"/>
          <p:nvPr/>
        </p:nvSpPr>
        <p:spPr>
          <a:xfrm>
            <a:off x="1064263" y="7232526"/>
            <a:ext cx="11511741" cy="276999"/>
          </a:xfrm>
          <a:prstGeom prst="rect">
            <a:avLst/>
          </a:prstGeom>
          <a:noFill/>
        </p:spPr>
        <p:txBody>
          <a:bodyPr wrap="none" lIns="0" tIns="0" rIns="0" bIns="0" rtlCol="0">
            <a:spAutoFit/>
          </a:bodyPr>
          <a:lstStyle/>
          <a:p>
            <a:r>
              <a:rPr lang="en-US" sz="1800" dirty="0">
                <a:solidFill>
                  <a:srgbClr val="000000"/>
                </a:solidFill>
              </a:rPr>
              <a:t>Source: Landcor Data Corp.   Note: Arms length transactions only.   Latest: 12 months ending October 2016   </a:t>
            </a:r>
          </a:p>
        </p:txBody>
      </p:sp>
      <p:sp>
        <p:nvSpPr>
          <p:cNvPr id="3" name="TextBox 2"/>
          <p:cNvSpPr txBox="1"/>
          <p:nvPr/>
        </p:nvSpPr>
        <p:spPr>
          <a:xfrm>
            <a:off x="806824" y="1295217"/>
            <a:ext cx="12402953" cy="562785"/>
          </a:xfrm>
          <a:prstGeom prst="rect">
            <a:avLst/>
          </a:prstGeom>
          <a:noFill/>
        </p:spPr>
        <p:txBody>
          <a:bodyPr wrap="square" lIns="130622" tIns="65311" rIns="130622" bIns="65311" rtlCol="0">
            <a:spAutoFit/>
          </a:bodyPr>
          <a:lstStyle/>
          <a:p>
            <a:r>
              <a:rPr lang="en-US" sz="2800" dirty="0">
                <a:solidFill>
                  <a:srgbClr val="000000"/>
                </a:solidFill>
              </a:rPr>
              <a:t>Residential Sales: British Columbia</a:t>
            </a:r>
          </a:p>
        </p:txBody>
      </p:sp>
    </p:spTree>
    <p:extLst>
      <p:ext uri="{BB962C8B-B14F-4D97-AF65-F5344CB8AC3E}">
        <p14:creationId xmlns:p14="http://schemas.microsoft.com/office/powerpoint/2010/main" val="2322602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274" y="594788"/>
            <a:ext cx="12670349" cy="825677"/>
          </a:xfrm>
        </p:spPr>
        <p:txBody>
          <a:bodyPr/>
          <a:lstStyle/>
          <a:p>
            <a:r>
              <a:rPr lang="en-US" sz="4000" dirty="0"/>
              <a:t>Long term rising trend, cyclical upswing underway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41673185"/>
              </p:ext>
            </p:extLst>
          </p:nvPr>
        </p:nvGraphicFramePr>
        <p:xfrm>
          <a:off x="888274" y="1388532"/>
          <a:ext cx="13148218" cy="586890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894443" y="1890051"/>
            <a:ext cx="1987724" cy="276999"/>
          </a:xfrm>
          <a:prstGeom prst="rect">
            <a:avLst/>
          </a:prstGeom>
          <a:noFill/>
        </p:spPr>
        <p:txBody>
          <a:bodyPr wrap="none" lIns="0" tIns="0" rIns="0" bIns="0" rtlCol="0">
            <a:spAutoFit/>
          </a:bodyPr>
          <a:lstStyle/>
          <a:p>
            <a:r>
              <a:rPr lang="en-US" sz="1800" dirty="0">
                <a:solidFill>
                  <a:srgbClr val="000000"/>
                </a:solidFill>
              </a:rPr>
              <a:t>Dollars - thousands</a:t>
            </a:r>
          </a:p>
        </p:txBody>
      </p:sp>
      <p:sp>
        <p:nvSpPr>
          <p:cNvPr id="12" name="TextBox 11"/>
          <p:cNvSpPr txBox="1"/>
          <p:nvPr/>
        </p:nvSpPr>
        <p:spPr>
          <a:xfrm>
            <a:off x="1064260" y="7257438"/>
            <a:ext cx="9280361" cy="276999"/>
          </a:xfrm>
          <a:prstGeom prst="rect">
            <a:avLst/>
          </a:prstGeom>
          <a:noFill/>
        </p:spPr>
        <p:txBody>
          <a:bodyPr wrap="none" lIns="0" tIns="0" rIns="0" bIns="0" rtlCol="0">
            <a:spAutoFit/>
          </a:bodyPr>
          <a:lstStyle/>
          <a:p>
            <a:r>
              <a:rPr lang="en-US" sz="1800" dirty="0">
                <a:solidFill>
                  <a:srgbClr val="000000"/>
                </a:solidFill>
              </a:rPr>
              <a:t>Source: Landcor Data Corp.   Note: Arms length transactions only.   2016 is Jan. – Oct.   </a:t>
            </a:r>
          </a:p>
        </p:txBody>
      </p:sp>
      <p:sp>
        <p:nvSpPr>
          <p:cNvPr id="3" name="TextBox 2"/>
          <p:cNvSpPr txBox="1"/>
          <p:nvPr/>
        </p:nvSpPr>
        <p:spPr>
          <a:xfrm>
            <a:off x="770708" y="1339804"/>
            <a:ext cx="12446019" cy="562785"/>
          </a:xfrm>
          <a:prstGeom prst="rect">
            <a:avLst/>
          </a:prstGeom>
          <a:noFill/>
        </p:spPr>
        <p:txBody>
          <a:bodyPr wrap="square" lIns="130622" tIns="65311" rIns="130622" bIns="65311" rtlCol="0">
            <a:spAutoFit/>
          </a:bodyPr>
          <a:lstStyle/>
          <a:p>
            <a:r>
              <a:rPr lang="en-US" sz="2800" dirty="0">
                <a:solidFill>
                  <a:srgbClr val="000000"/>
                </a:solidFill>
              </a:rPr>
              <a:t>Residential Median Sale Price: British Columbia</a:t>
            </a:r>
          </a:p>
        </p:txBody>
      </p:sp>
    </p:spTree>
    <p:extLst>
      <p:ext uri="{BB962C8B-B14F-4D97-AF65-F5344CB8AC3E}">
        <p14:creationId xmlns:p14="http://schemas.microsoft.com/office/powerpoint/2010/main" val="1911432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844" y="509377"/>
            <a:ext cx="12587779" cy="825677"/>
          </a:xfrm>
        </p:spPr>
        <p:txBody>
          <a:bodyPr/>
          <a:lstStyle/>
          <a:p>
            <a:r>
              <a:rPr lang="en-US" sz="4000" dirty="0"/>
              <a:t>Price cycles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08964314"/>
              </p:ext>
            </p:extLst>
          </p:nvPr>
        </p:nvGraphicFramePr>
        <p:xfrm>
          <a:off x="970844" y="1393905"/>
          <a:ext cx="13065648" cy="575147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970844" y="1838988"/>
            <a:ext cx="959555" cy="276999"/>
          </a:xfrm>
          <a:prstGeom prst="rect">
            <a:avLst/>
          </a:prstGeom>
          <a:noFill/>
        </p:spPr>
        <p:txBody>
          <a:bodyPr wrap="square" lIns="0" tIns="0" rIns="0" bIns="0" rtlCol="0">
            <a:spAutoFit/>
          </a:bodyPr>
          <a:lstStyle/>
          <a:p>
            <a:r>
              <a:rPr lang="en-US" sz="1800" dirty="0">
                <a:solidFill>
                  <a:srgbClr val="000000"/>
                </a:solidFill>
              </a:rPr>
              <a:t>Per cent</a:t>
            </a:r>
          </a:p>
        </p:txBody>
      </p:sp>
      <p:sp>
        <p:nvSpPr>
          <p:cNvPr id="12" name="TextBox 11"/>
          <p:cNvSpPr txBox="1"/>
          <p:nvPr/>
        </p:nvSpPr>
        <p:spPr>
          <a:xfrm>
            <a:off x="1064260" y="7263084"/>
            <a:ext cx="11156965" cy="276999"/>
          </a:xfrm>
          <a:prstGeom prst="rect">
            <a:avLst/>
          </a:prstGeom>
          <a:noFill/>
        </p:spPr>
        <p:txBody>
          <a:bodyPr wrap="none" lIns="0" tIns="0" rIns="0" bIns="0" rtlCol="0">
            <a:spAutoFit/>
          </a:bodyPr>
          <a:lstStyle/>
          <a:p>
            <a:r>
              <a:rPr lang="en-US" sz="1800" dirty="0">
                <a:solidFill>
                  <a:srgbClr val="000000"/>
                </a:solidFill>
              </a:rPr>
              <a:t>Source: Landcor Data Corp., Central 1 Credit Union.  Note: Annual data.  Deflated by BC CPI.   Latest: 2016   </a:t>
            </a:r>
          </a:p>
        </p:txBody>
      </p:sp>
      <p:sp>
        <p:nvSpPr>
          <p:cNvPr id="3" name="TextBox 2"/>
          <p:cNvSpPr txBox="1"/>
          <p:nvPr/>
        </p:nvSpPr>
        <p:spPr>
          <a:xfrm>
            <a:off x="809897" y="1276203"/>
            <a:ext cx="12334181" cy="562785"/>
          </a:xfrm>
          <a:prstGeom prst="rect">
            <a:avLst/>
          </a:prstGeom>
          <a:noFill/>
        </p:spPr>
        <p:txBody>
          <a:bodyPr wrap="square" lIns="130622" tIns="65311" rIns="130622" bIns="65311" rtlCol="0">
            <a:spAutoFit/>
          </a:bodyPr>
          <a:lstStyle/>
          <a:p>
            <a:r>
              <a:rPr lang="en-US" sz="2800" dirty="0">
                <a:solidFill>
                  <a:srgbClr val="000000"/>
                </a:solidFill>
              </a:rPr>
              <a:t>Change in Residential Median Sale Price: British Columbia</a:t>
            </a:r>
          </a:p>
        </p:txBody>
      </p:sp>
    </p:spTree>
    <p:extLst>
      <p:ext uri="{BB962C8B-B14F-4D97-AF65-F5344CB8AC3E}">
        <p14:creationId xmlns:p14="http://schemas.microsoft.com/office/powerpoint/2010/main" val="1315527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041721" y="500561"/>
            <a:ext cx="12726108" cy="651850"/>
          </a:xfrm>
        </p:spPr>
        <p:txBody>
          <a:bodyPr/>
          <a:lstStyle/>
          <a:p>
            <a:r>
              <a:rPr lang="en-US" sz="4000" dirty="0"/>
              <a:t>Recent housing market trends: B.C.</a:t>
            </a:r>
          </a:p>
        </p:txBody>
      </p:sp>
      <p:graphicFrame>
        <p:nvGraphicFramePr>
          <p:cNvPr id="6" name="Chart 5"/>
          <p:cNvGraphicFramePr>
            <a:graphicFrameLocks noChangeAspect="1"/>
          </p:cNvGraphicFramePr>
          <p:nvPr>
            <p:extLst>
              <p:ext uri="{D42A27DB-BD31-4B8C-83A1-F6EECF244321}">
                <p14:modId xmlns:p14="http://schemas.microsoft.com/office/powerpoint/2010/main" val="436838475"/>
              </p:ext>
            </p:extLst>
          </p:nvPr>
        </p:nvGraphicFramePr>
        <p:xfrm>
          <a:off x="927463" y="1303867"/>
          <a:ext cx="6165668" cy="31089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noChangeAspect="1"/>
          </p:cNvGraphicFramePr>
          <p:nvPr>
            <p:extLst>
              <p:ext uri="{D42A27DB-BD31-4B8C-83A1-F6EECF244321}">
                <p14:modId xmlns:p14="http://schemas.microsoft.com/office/powerpoint/2010/main" val="501735766"/>
              </p:ext>
            </p:extLst>
          </p:nvPr>
        </p:nvGraphicFramePr>
        <p:xfrm>
          <a:off x="927463" y="4436533"/>
          <a:ext cx="6165668" cy="310896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a:graphicFrameLocks noChangeAspect="1"/>
          </p:cNvGraphicFramePr>
          <p:nvPr>
            <p:extLst>
              <p:ext uri="{D42A27DB-BD31-4B8C-83A1-F6EECF244321}">
                <p14:modId xmlns:p14="http://schemas.microsoft.com/office/powerpoint/2010/main" val="3524659167"/>
              </p:ext>
            </p:extLst>
          </p:nvPr>
        </p:nvGraphicFramePr>
        <p:xfrm>
          <a:off x="7371645" y="4436533"/>
          <a:ext cx="6396184" cy="3108960"/>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8"/>
          <p:cNvSpPr txBox="1"/>
          <p:nvPr/>
        </p:nvSpPr>
        <p:spPr>
          <a:xfrm>
            <a:off x="1123821" y="7642704"/>
            <a:ext cx="9183283" cy="246221"/>
          </a:xfrm>
          <a:prstGeom prst="rect">
            <a:avLst/>
          </a:prstGeom>
          <a:noFill/>
        </p:spPr>
        <p:txBody>
          <a:bodyPr wrap="square" lIns="0" tIns="0" rIns="0" bIns="0" rtlCol="0">
            <a:spAutoFit/>
          </a:bodyPr>
          <a:lstStyle/>
          <a:p>
            <a:r>
              <a:rPr lang="en-US" sz="1600" dirty="0">
                <a:solidFill>
                  <a:srgbClr val="000000"/>
                </a:solidFill>
              </a:rPr>
              <a:t>Source: CREA, BCREA, Central 1 Credit Union.  Note: Seasonally adjusted.  Latest: Dec.-16       </a:t>
            </a:r>
          </a:p>
        </p:txBody>
      </p:sp>
      <p:sp>
        <p:nvSpPr>
          <p:cNvPr id="2" name="TextBox 1"/>
          <p:cNvSpPr txBox="1"/>
          <p:nvPr/>
        </p:nvSpPr>
        <p:spPr>
          <a:xfrm>
            <a:off x="927464" y="1490189"/>
            <a:ext cx="2753440" cy="338554"/>
          </a:xfrm>
          <a:prstGeom prst="rect">
            <a:avLst/>
          </a:prstGeom>
          <a:noFill/>
        </p:spPr>
        <p:txBody>
          <a:bodyPr wrap="square" rtlCol="0">
            <a:spAutoFit/>
          </a:bodyPr>
          <a:lstStyle/>
          <a:p>
            <a:r>
              <a:rPr lang="en-US" sz="1600" dirty="0">
                <a:solidFill>
                  <a:srgbClr val="000000"/>
                </a:solidFill>
              </a:rPr>
              <a:t>Units – </a:t>
            </a:r>
            <a:r>
              <a:rPr lang="en-US" sz="1600" dirty="0" err="1">
                <a:solidFill>
                  <a:srgbClr val="000000"/>
                </a:solidFill>
              </a:rPr>
              <a:t>thous</a:t>
            </a:r>
            <a:r>
              <a:rPr lang="en-US" sz="1600" dirty="0">
                <a:solidFill>
                  <a:srgbClr val="000000"/>
                </a:solidFill>
              </a:rPr>
              <a:t>.</a:t>
            </a:r>
          </a:p>
        </p:txBody>
      </p:sp>
      <p:graphicFrame>
        <p:nvGraphicFramePr>
          <p:cNvPr id="11" name="Chart 10"/>
          <p:cNvGraphicFramePr>
            <a:graphicFrameLocks noChangeAspect="1"/>
          </p:cNvGraphicFramePr>
          <p:nvPr>
            <p:extLst>
              <p:ext uri="{D42A27DB-BD31-4B8C-83A1-F6EECF244321}">
                <p14:modId xmlns:p14="http://schemas.microsoft.com/office/powerpoint/2010/main" val="849826134"/>
              </p:ext>
            </p:extLst>
          </p:nvPr>
        </p:nvGraphicFramePr>
        <p:xfrm>
          <a:off x="7524205" y="1283327"/>
          <a:ext cx="6243624" cy="31295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5309363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041721" y="500561"/>
            <a:ext cx="12726108" cy="651850"/>
          </a:xfrm>
        </p:spPr>
        <p:txBody>
          <a:bodyPr/>
          <a:lstStyle/>
          <a:p>
            <a:r>
              <a:rPr lang="en-US" sz="4000" dirty="0"/>
              <a:t>Recent housing market trends: Lower Mainland REBs</a:t>
            </a:r>
          </a:p>
        </p:txBody>
      </p:sp>
      <p:graphicFrame>
        <p:nvGraphicFramePr>
          <p:cNvPr id="6" name="Chart 5"/>
          <p:cNvGraphicFramePr>
            <a:graphicFrameLocks noChangeAspect="1"/>
          </p:cNvGraphicFramePr>
          <p:nvPr>
            <p:extLst>
              <p:ext uri="{D42A27DB-BD31-4B8C-83A1-F6EECF244321}">
                <p14:modId xmlns:p14="http://schemas.microsoft.com/office/powerpoint/2010/main" val="1790026117"/>
              </p:ext>
            </p:extLst>
          </p:nvPr>
        </p:nvGraphicFramePr>
        <p:xfrm>
          <a:off x="927463" y="1303867"/>
          <a:ext cx="6165668" cy="31089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noChangeAspect="1"/>
          </p:cNvGraphicFramePr>
          <p:nvPr>
            <p:extLst>
              <p:ext uri="{D42A27DB-BD31-4B8C-83A1-F6EECF244321}">
                <p14:modId xmlns:p14="http://schemas.microsoft.com/office/powerpoint/2010/main" val="1211941624"/>
              </p:ext>
            </p:extLst>
          </p:nvPr>
        </p:nvGraphicFramePr>
        <p:xfrm>
          <a:off x="927463" y="4436533"/>
          <a:ext cx="6165668" cy="310896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a:graphicFrameLocks noChangeAspect="1"/>
          </p:cNvGraphicFramePr>
          <p:nvPr>
            <p:extLst>
              <p:ext uri="{D42A27DB-BD31-4B8C-83A1-F6EECF244321}">
                <p14:modId xmlns:p14="http://schemas.microsoft.com/office/powerpoint/2010/main" val="953085321"/>
              </p:ext>
            </p:extLst>
          </p:nvPr>
        </p:nvGraphicFramePr>
        <p:xfrm>
          <a:off x="7371645" y="4436533"/>
          <a:ext cx="6396184" cy="3108960"/>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8"/>
          <p:cNvSpPr txBox="1"/>
          <p:nvPr/>
        </p:nvSpPr>
        <p:spPr>
          <a:xfrm>
            <a:off x="1123821" y="7642704"/>
            <a:ext cx="9183283" cy="246221"/>
          </a:xfrm>
          <a:prstGeom prst="rect">
            <a:avLst/>
          </a:prstGeom>
          <a:noFill/>
        </p:spPr>
        <p:txBody>
          <a:bodyPr wrap="square" lIns="0" tIns="0" rIns="0" bIns="0" rtlCol="0">
            <a:spAutoFit/>
          </a:bodyPr>
          <a:lstStyle/>
          <a:p>
            <a:r>
              <a:rPr lang="en-US" sz="1600" dirty="0">
                <a:solidFill>
                  <a:srgbClr val="000000"/>
                </a:solidFill>
              </a:rPr>
              <a:t>Source: CREA, BCREA, Central 1 Credit Union.  Note: Seasonally adjusted.  Latest: Dec.-16       </a:t>
            </a:r>
          </a:p>
        </p:txBody>
      </p:sp>
      <p:sp>
        <p:nvSpPr>
          <p:cNvPr id="2" name="TextBox 1"/>
          <p:cNvSpPr txBox="1"/>
          <p:nvPr/>
        </p:nvSpPr>
        <p:spPr>
          <a:xfrm>
            <a:off x="927464" y="1490189"/>
            <a:ext cx="2753440" cy="338554"/>
          </a:xfrm>
          <a:prstGeom prst="rect">
            <a:avLst/>
          </a:prstGeom>
          <a:noFill/>
        </p:spPr>
        <p:txBody>
          <a:bodyPr wrap="square" rtlCol="0">
            <a:spAutoFit/>
          </a:bodyPr>
          <a:lstStyle/>
          <a:p>
            <a:r>
              <a:rPr lang="en-US" sz="1600" dirty="0">
                <a:solidFill>
                  <a:srgbClr val="000000"/>
                </a:solidFill>
              </a:rPr>
              <a:t>Units – </a:t>
            </a:r>
            <a:r>
              <a:rPr lang="en-US" sz="1600" dirty="0" err="1">
                <a:solidFill>
                  <a:srgbClr val="000000"/>
                </a:solidFill>
              </a:rPr>
              <a:t>thous</a:t>
            </a:r>
            <a:r>
              <a:rPr lang="en-US" sz="1600" dirty="0">
                <a:solidFill>
                  <a:srgbClr val="000000"/>
                </a:solidFill>
              </a:rPr>
              <a:t>.</a:t>
            </a:r>
          </a:p>
        </p:txBody>
      </p:sp>
      <p:graphicFrame>
        <p:nvGraphicFramePr>
          <p:cNvPr id="11" name="Chart 10"/>
          <p:cNvGraphicFramePr>
            <a:graphicFrameLocks noChangeAspect="1"/>
          </p:cNvGraphicFramePr>
          <p:nvPr>
            <p:extLst>
              <p:ext uri="{D42A27DB-BD31-4B8C-83A1-F6EECF244321}">
                <p14:modId xmlns:p14="http://schemas.microsoft.com/office/powerpoint/2010/main" val="755388021"/>
              </p:ext>
            </p:extLst>
          </p:nvPr>
        </p:nvGraphicFramePr>
        <p:xfrm>
          <a:off x="7524205" y="1283327"/>
          <a:ext cx="6243624" cy="31295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008877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4262" y="474929"/>
            <a:ext cx="12674316" cy="658368"/>
          </a:xfrm>
        </p:spPr>
        <p:txBody>
          <a:bodyPr vert="horz" lIns="0" tIns="0" rIns="0" bIns="0" rtlCol="0" anchor="t" anchorCtr="0">
            <a:noAutofit/>
          </a:bodyPr>
          <a:lstStyle/>
          <a:p>
            <a:r>
              <a:rPr lang="en-US" sz="4000" dirty="0"/>
              <a:t>Sharp drop in average sale price with foreign buyer tax </a:t>
            </a:r>
          </a:p>
        </p:txBody>
      </p:sp>
      <p:sp>
        <p:nvSpPr>
          <p:cNvPr id="6" name="TextBox 5"/>
          <p:cNvSpPr txBox="1"/>
          <p:nvPr/>
        </p:nvSpPr>
        <p:spPr>
          <a:xfrm>
            <a:off x="1064262" y="1930785"/>
            <a:ext cx="1896417" cy="276999"/>
          </a:xfrm>
          <a:prstGeom prst="rect">
            <a:avLst/>
          </a:prstGeom>
          <a:noFill/>
        </p:spPr>
        <p:txBody>
          <a:bodyPr wrap="none" lIns="0" tIns="0" rIns="0" bIns="0" rtlCol="0">
            <a:spAutoFit/>
          </a:bodyPr>
          <a:lstStyle/>
          <a:p>
            <a:r>
              <a:rPr lang="en-US" sz="1800" spc="143" dirty="0">
                <a:solidFill>
                  <a:srgbClr val="000000"/>
                </a:solidFill>
              </a:rPr>
              <a:t>Dollars – </a:t>
            </a:r>
            <a:r>
              <a:rPr lang="en-US" sz="1800" spc="143" dirty="0" err="1">
                <a:solidFill>
                  <a:srgbClr val="000000"/>
                </a:solidFill>
              </a:rPr>
              <a:t>thous</a:t>
            </a:r>
            <a:r>
              <a:rPr lang="en-US" sz="1800" spc="143" dirty="0">
                <a:solidFill>
                  <a:srgbClr val="000000"/>
                </a:solidFill>
              </a:rPr>
              <a:t>.</a:t>
            </a:r>
          </a:p>
        </p:txBody>
      </p:sp>
      <p:cxnSp>
        <p:nvCxnSpPr>
          <p:cNvPr id="9" name="Straight Connector 8"/>
          <p:cNvCxnSpPr/>
          <p:nvPr/>
        </p:nvCxnSpPr>
        <p:spPr>
          <a:xfrm>
            <a:off x="1944547" y="6471674"/>
            <a:ext cx="521032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96949" y="1354667"/>
            <a:ext cx="6157917" cy="993672"/>
          </a:xfrm>
          <a:prstGeom prst="rect">
            <a:avLst/>
          </a:prstGeom>
          <a:noFill/>
        </p:spPr>
        <p:txBody>
          <a:bodyPr wrap="square" lIns="130622" tIns="65311" rIns="130622" bIns="65311" rtlCol="0">
            <a:spAutoFit/>
          </a:bodyPr>
          <a:lstStyle/>
          <a:p>
            <a:r>
              <a:rPr lang="en-US" sz="2800" dirty="0">
                <a:solidFill>
                  <a:srgbClr val="000000"/>
                </a:solidFill>
              </a:rPr>
              <a:t>MLS Res. Average Sale Price: B.C.	</a:t>
            </a:r>
          </a:p>
        </p:txBody>
      </p:sp>
      <p:graphicFrame>
        <p:nvGraphicFramePr>
          <p:cNvPr id="10" name="Content Placeholder 3"/>
          <p:cNvGraphicFramePr>
            <a:graphicFrameLocks/>
          </p:cNvGraphicFramePr>
          <p:nvPr>
            <p:extLst>
              <p:ext uri="{D42A27DB-BD31-4B8C-83A1-F6EECF244321}">
                <p14:modId xmlns:p14="http://schemas.microsoft.com/office/powerpoint/2010/main" val="2748469412"/>
              </p:ext>
            </p:extLst>
          </p:nvPr>
        </p:nvGraphicFramePr>
        <p:xfrm>
          <a:off x="7328648" y="2293944"/>
          <a:ext cx="6642846" cy="4926488"/>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7154866" y="1354667"/>
            <a:ext cx="6583712" cy="562785"/>
          </a:xfrm>
          <a:prstGeom prst="rect">
            <a:avLst/>
          </a:prstGeom>
          <a:noFill/>
        </p:spPr>
        <p:txBody>
          <a:bodyPr wrap="square" lIns="130622" tIns="65311" rIns="130622" bIns="65311" rtlCol="0">
            <a:spAutoFit/>
          </a:bodyPr>
          <a:lstStyle/>
          <a:p>
            <a:r>
              <a:rPr lang="en-US" sz="2800" dirty="0">
                <a:solidFill>
                  <a:srgbClr val="000000"/>
                </a:solidFill>
              </a:rPr>
              <a:t>MLS Res. Average Sale Price: REBGV</a:t>
            </a:r>
          </a:p>
        </p:txBody>
      </p:sp>
      <p:sp>
        <p:nvSpPr>
          <p:cNvPr id="13" name="TextBox 12"/>
          <p:cNvSpPr txBox="1"/>
          <p:nvPr/>
        </p:nvSpPr>
        <p:spPr>
          <a:xfrm>
            <a:off x="1064262" y="7316327"/>
            <a:ext cx="9648154" cy="276999"/>
          </a:xfrm>
          <a:prstGeom prst="rect">
            <a:avLst/>
          </a:prstGeom>
          <a:noFill/>
        </p:spPr>
        <p:txBody>
          <a:bodyPr wrap="none" lIns="0" tIns="0" rIns="0" bIns="0" rtlCol="0">
            <a:spAutoFit/>
          </a:bodyPr>
          <a:lstStyle>
            <a:defPPr>
              <a:defRPr lang="en-US"/>
            </a:defPPr>
            <a:lvl1pPr>
              <a:defRPr sz="2000" b="1"/>
            </a:lvl1pPr>
          </a:lstStyle>
          <a:p>
            <a:r>
              <a:rPr lang="en-US" sz="1800" b="0" dirty="0">
                <a:solidFill>
                  <a:srgbClr val="000000"/>
                </a:solidFill>
              </a:rPr>
              <a:t>Source: CREA, REBGV, Central 1 Credit Union. Note: Seasonally adjusted. Latest: Dec-16      </a:t>
            </a:r>
          </a:p>
        </p:txBody>
      </p:sp>
      <p:graphicFrame>
        <p:nvGraphicFramePr>
          <p:cNvPr id="14" name="Content Placeholder 3"/>
          <p:cNvGraphicFramePr>
            <a:graphicFrameLocks noGrp="1"/>
          </p:cNvGraphicFramePr>
          <p:nvPr>
            <p:ph idx="1"/>
            <p:extLst>
              <p:ext uri="{D42A27DB-BD31-4B8C-83A1-F6EECF244321}">
                <p14:modId xmlns:p14="http://schemas.microsoft.com/office/powerpoint/2010/main" val="3854337493"/>
              </p:ext>
            </p:extLst>
          </p:nvPr>
        </p:nvGraphicFramePr>
        <p:xfrm>
          <a:off x="1064262" y="2293944"/>
          <a:ext cx="6157917" cy="4840327"/>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a:off x="7401420" y="1917452"/>
            <a:ext cx="1896417" cy="276999"/>
          </a:xfrm>
          <a:prstGeom prst="rect">
            <a:avLst/>
          </a:prstGeom>
          <a:noFill/>
        </p:spPr>
        <p:txBody>
          <a:bodyPr wrap="none" lIns="0" tIns="0" rIns="0" bIns="0" rtlCol="0">
            <a:spAutoFit/>
          </a:bodyPr>
          <a:lstStyle/>
          <a:p>
            <a:r>
              <a:rPr lang="en-US" sz="1800" spc="143" dirty="0">
                <a:solidFill>
                  <a:srgbClr val="000000"/>
                </a:solidFill>
              </a:rPr>
              <a:t>Dollars – </a:t>
            </a:r>
            <a:r>
              <a:rPr lang="en-US" sz="1800" spc="143" dirty="0" err="1">
                <a:solidFill>
                  <a:srgbClr val="000000"/>
                </a:solidFill>
              </a:rPr>
              <a:t>thous</a:t>
            </a:r>
            <a:r>
              <a:rPr lang="en-US" sz="1800" spc="143" dirty="0">
                <a:solidFill>
                  <a:srgbClr val="000000"/>
                </a:solidFill>
              </a:rPr>
              <a:t>.</a:t>
            </a:r>
          </a:p>
        </p:txBody>
      </p:sp>
    </p:spTree>
    <p:extLst>
      <p:ext uri="{BB962C8B-B14F-4D97-AF65-F5344CB8AC3E}">
        <p14:creationId xmlns:p14="http://schemas.microsoft.com/office/powerpoint/2010/main" val="2554806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4262" y="474929"/>
            <a:ext cx="12674316" cy="658368"/>
          </a:xfrm>
        </p:spPr>
        <p:txBody>
          <a:bodyPr vert="horz" lIns="0" tIns="0" rIns="0" bIns="0" rtlCol="0" anchor="t" anchorCtr="0">
            <a:noAutofit/>
          </a:bodyPr>
          <a:lstStyle/>
          <a:p>
            <a:r>
              <a:rPr lang="en-US" sz="4000" dirty="0"/>
              <a:t>Sharp drop in average sale price with foreign buyer tax </a:t>
            </a:r>
          </a:p>
        </p:txBody>
      </p:sp>
      <p:sp>
        <p:nvSpPr>
          <p:cNvPr id="6" name="TextBox 5"/>
          <p:cNvSpPr txBox="1"/>
          <p:nvPr/>
        </p:nvSpPr>
        <p:spPr>
          <a:xfrm>
            <a:off x="1064262" y="1930785"/>
            <a:ext cx="2156616" cy="276999"/>
          </a:xfrm>
          <a:prstGeom prst="rect">
            <a:avLst/>
          </a:prstGeom>
          <a:noFill/>
        </p:spPr>
        <p:txBody>
          <a:bodyPr wrap="none" lIns="0" tIns="0" rIns="0" bIns="0" rtlCol="0">
            <a:spAutoFit/>
          </a:bodyPr>
          <a:lstStyle/>
          <a:p>
            <a:r>
              <a:rPr lang="en-US" sz="1800" spc="143" dirty="0">
                <a:solidFill>
                  <a:srgbClr val="000000"/>
                </a:solidFill>
              </a:rPr>
              <a:t>Dollars – millions</a:t>
            </a:r>
          </a:p>
        </p:txBody>
      </p:sp>
      <p:cxnSp>
        <p:nvCxnSpPr>
          <p:cNvPr id="9" name="Straight Connector 8"/>
          <p:cNvCxnSpPr/>
          <p:nvPr/>
        </p:nvCxnSpPr>
        <p:spPr>
          <a:xfrm>
            <a:off x="1944547" y="6471674"/>
            <a:ext cx="521032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96949" y="1368000"/>
            <a:ext cx="6157917" cy="562785"/>
          </a:xfrm>
          <a:prstGeom prst="rect">
            <a:avLst/>
          </a:prstGeom>
          <a:noFill/>
        </p:spPr>
        <p:txBody>
          <a:bodyPr wrap="square" lIns="130622" tIns="65311" rIns="130622" bIns="65311" rtlCol="0">
            <a:spAutoFit/>
          </a:bodyPr>
          <a:lstStyle/>
          <a:p>
            <a:r>
              <a:rPr lang="en-US" sz="2800" dirty="0">
                <a:solidFill>
                  <a:srgbClr val="000000"/>
                </a:solidFill>
              </a:rPr>
              <a:t>Ave. Sale Price: Detached, Westside</a:t>
            </a:r>
          </a:p>
        </p:txBody>
      </p:sp>
      <p:graphicFrame>
        <p:nvGraphicFramePr>
          <p:cNvPr id="10" name="Content Placeholder 3"/>
          <p:cNvGraphicFramePr>
            <a:graphicFrameLocks/>
          </p:cNvGraphicFramePr>
          <p:nvPr>
            <p:extLst>
              <p:ext uri="{D42A27DB-BD31-4B8C-83A1-F6EECF244321}">
                <p14:modId xmlns:p14="http://schemas.microsoft.com/office/powerpoint/2010/main" val="2994958805"/>
              </p:ext>
            </p:extLst>
          </p:nvPr>
        </p:nvGraphicFramePr>
        <p:xfrm>
          <a:off x="7328648" y="2293944"/>
          <a:ext cx="6642846" cy="4926488"/>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7154866" y="1354667"/>
            <a:ext cx="6583712" cy="562785"/>
          </a:xfrm>
          <a:prstGeom prst="rect">
            <a:avLst/>
          </a:prstGeom>
          <a:noFill/>
        </p:spPr>
        <p:txBody>
          <a:bodyPr wrap="square" lIns="130622" tIns="65311" rIns="130622" bIns="65311" rtlCol="0">
            <a:spAutoFit/>
          </a:bodyPr>
          <a:lstStyle/>
          <a:p>
            <a:r>
              <a:rPr lang="en-US" sz="2800" dirty="0">
                <a:solidFill>
                  <a:srgbClr val="000000"/>
                </a:solidFill>
              </a:rPr>
              <a:t>HPI Benchmark Price: Detached WS</a:t>
            </a:r>
          </a:p>
        </p:txBody>
      </p:sp>
      <p:sp>
        <p:nvSpPr>
          <p:cNvPr id="13" name="TextBox 12"/>
          <p:cNvSpPr txBox="1"/>
          <p:nvPr/>
        </p:nvSpPr>
        <p:spPr>
          <a:xfrm>
            <a:off x="1064262" y="7316327"/>
            <a:ext cx="3787575" cy="276999"/>
          </a:xfrm>
          <a:prstGeom prst="rect">
            <a:avLst/>
          </a:prstGeom>
          <a:noFill/>
        </p:spPr>
        <p:txBody>
          <a:bodyPr wrap="none" lIns="0" tIns="0" rIns="0" bIns="0" rtlCol="0">
            <a:spAutoFit/>
          </a:bodyPr>
          <a:lstStyle>
            <a:defPPr>
              <a:defRPr lang="en-US"/>
            </a:defPPr>
            <a:lvl1pPr>
              <a:defRPr sz="2000" b="1"/>
            </a:lvl1pPr>
          </a:lstStyle>
          <a:p>
            <a:r>
              <a:rPr lang="en-US" sz="1800" b="0" dirty="0">
                <a:solidFill>
                  <a:srgbClr val="000000"/>
                </a:solidFill>
              </a:rPr>
              <a:t>Source: REBGV.  Latest: Dec-16      </a:t>
            </a:r>
          </a:p>
        </p:txBody>
      </p:sp>
      <p:graphicFrame>
        <p:nvGraphicFramePr>
          <p:cNvPr id="14" name="Content Placeholder 3"/>
          <p:cNvGraphicFramePr>
            <a:graphicFrameLocks noGrp="1"/>
          </p:cNvGraphicFramePr>
          <p:nvPr>
            <p:ph idx="1"/>
            <p:extLst>
              <p:ext uri="{D42A27DB-BD31-4B8C-83A1-F6EECF244321}">
                <p14:modId xmlns:p14="http://schemas.microsoft.com/office/powerpoint/2010/main" val="1296019031"/>
              </p:ext>
            </p:extLst>
          </p:nvPr>
        </p:nvGraphicFramePr>
        <p:xfrm>
          <a:off x="1064262" y="2293944"/>
          <a:ext cx="6157917" cy="4840327"/>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a:off x="7401420" y="1917452"/>
            <a:ext cx="2156616" cy="276999"/>
          </a:xfrm>
          <a:prstGeom prst="rect">
            <a:avLst/>
          </a:prstGeom>
          <a:noFill/>
        </p:spPr>
        <p:txBody>
          <a:bodyPr wrap="none" lIns="0" tIns="0" rIns="0" bIns="0" rtlCol="0">
            <a:spAutoFit/>
          </a:bodyPr>
          <a:lstStyle/>
          <a:p>
            <a:r>
              <a:rPr lang="en-US" sz="1800" spc="143" dirty="0">
                <a:solidFill>
                  <a:srgbClr val="000000"/>
                </a:solidFill>
              </a:rPr>
              <a:t>Dollars – millions</a:t>
            </a:r>
          </a:p>
        </p:txBody>
      </p:sp>
    </p:spTree>
    <p:extLst>
      <p:ext uri="{BB962C8B-B14F-4D97-AF65-F5344CB8AC3E}">
        <p14:creationId xmlns:p14="http://schemas.microsoft.com/office/powerpoint/2010/main" val="303492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098549" y="988071"/>
            <a:ext cx="10972800" cy="4323517"/>
          </a:xfrm>
        </p:spPr>
        <p:txBody>
          <a:bodyPr tIns="0" bIns="0">
            <a:noAutofit/>
          </a:bodyPr>
          <a:lstStyle/>
          <a:p>
            <a:r>
              <a:rPr lang="en-US" sz="5100" b="0" dirty="0"/>
              <a:t>Economic Update </a:t>
            </a:r>
            <a:br>
              <a:rPr lang="en-US" sz="5100" b="0" dirty="0"/>
            </a:br>
            <a:br>
              <a:rPr lang="en-US" sz="5100" b="0" dirty="0"/>
            </a:br>
            <a:r>
              <a:rPr lang="en-US" sz="5100" b="0" dirty="0"/>
              <a:t>and Outlook</a:t>
            </a:r>
            <a:br>
              <a:rPr lang="en-US" sz="5100" b="0" dirty="0"/>
            </a:br>
            <a:br>
              <a:rPr lang="en-US" sz="5100" b="0" dirty="0"/>
            </a:br>
            <a:r>
              <a:rPr lang="en-US" sz="5100" b="0" dirty="0"/>
              <a:t>Mortgage Investment Association </a:t>
            </a:r>
            <a:r>
              <a:rPr lang="en-US" sz="4000" b="0" dirty="0"/>
              <a:t>of British Columbia </a:t>
            </a:r>
            <a:br>
              <a:rPr lang="en-US" sz="4000" b="0" dirty="0"/>
            </a:br>
            <a:endParaRPr lang="en-US" sz="4000" b="0" dirty="0"/>
          </a:p>
        </p:txBody>
      </p:sp>
      <p:sp>
        <p:nvSpPr>
          <p:cNvPr id="8" name="Subtitle 7"/>
          <p:cNvSpPr>
            <a:spLocks noGrp="1"/>
          </p:cNvSpPr>
          <p:nvPr>
            <p:ph type="subTitle" idx="1"/>
          </p:nvPr>
        </p:nvSpPr>
        <p:spPr>
          <a:xfrm>
            <a:off x="1223950" y="5327865"/>
            <a:ext cx="10972800" cy="1278008"/>
          </a:xfrm>
        </p:spPr>
        <p:txBody>
          <a:bodyPr>
            <a:noAutofit/>
          </a:bodyPr>
          <a:lstStyle/>
          <a:p>
            <a:r>
              <a:rPr lang="en-US" dirty="0"/>
              <a:t>January 17, 2017</a:t>
            </a:r>
          </a:p>
          <a:p>
            <a:endParaRPr lang="en-US" dirty="0"/>
          </a:p>
          <a:p>
            <a:r>
              <a:rPr lang="en-US" dirty="0"/>
              <a:t>Helmut Pastrick</a:t>
            </a:r>
          </a:p>
          <a:p>
            <a:r>
              <a:rPr lang="en-US" dirty="0"/>
              <a:t>Chief Economist  Central 1 Credit Union</a:t>
            </a:r>
          </a:p>
        </p:txBody>
      </p:sp>
    </p:spTree>
    <p:extLst>
      <p:ext uri="{BB962C8B-B14F-4D97-AF65-F5344CB8AC3E}">
        <p14:creationId xmlns:p14="http://schemas.microsoft.com/office/powerpoint/2010/main" val="1503977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414" y="512570"/>
            <a:ext cx="13405053" cy="738764"/>
          </a:xfrm>
        </p:spPr>
        <p:txBody>
          <a:bodyPr/>
          <a:lstStyle/>
          <a:p>
            <a:r>
              <a:rPr lang="en-US" sz="4000" dirty="0"/>
              <a:t>Prices declining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04667073"/>
              </p:ext>
            </p:extLst>
          </p:nvPr>
        </p:nvGraphicFramePr>
        <p:xfrm>
          <a:off x="919414" y="2195149"/>
          <a:ext cx="12774008" cy="497780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919414" y="1883471"/>
            <a:ext cx="3878791" cy="276999"/>
          </a:xfrm>
          <a:prstGeom prst="rect">
            <a:avLst/>
          </a:prstGeom>
          <a:noFill/>
        </p:spPr>
        <p:txBody>
          <a:bodyPr wrap="square" lIns="0" tIns="0" rIns="0" bIns="0" rtlCol="0">
            <a:spAutoFit/>
          </a:bodyPr>
          <a:lstStyle/>
          <a:p>
            <a:r>
              <a:rPr lang="en-US" sz="1800" dirty="0">
                <a:solidFill>
                  <a:srgbClr val="000000"/>
                </a:solidFill>
              </a:rPr>
              <a:t>Jan. 2005 = 100</a:t>
            </a:r>
          </a:p>
        </p:txBody>
      </p:sp>
      <p:sp>
        <p:nvSpPr>
          <p:cNvPr id="7" name="Content Placeholder 2"/>
          <p:cNvSpPr txBox="1">
            <a:spLocks/>
          </p:cNvSpPr>
          <p:nvPr/>
        </p:nvSpPr>
        <p:spPr>
          <a:xfrm>
            <a:off x="7958201" y="1354642"/>
            <a:ext cx="6366266" cy="5715000"/>
          </a:xfrm>
          <a:prstGeom prst="rect">
            <a:avLst/>
          </a:prstGeom>
        </p:spPr>
        <p:txBody>
          <a:bodyPr vert="horz" lIns="0" tIns="0" rIns="0" bIns="0" rtlCol="0">
            <a:noAutofit/>
          </a:bodyPr>
          <a:lstStyle>
            <a:lvl1pPr marL="228600" indent="-228600" algn="l" defTabSz="914400" rtl="0" eaLnBrk="1" latinLnBrk="0" hangingPunct="1">
              <a:lnSpc>
                <a:spcPct val="100000"/>
              </a:lnSpc>
              <a:spcBef>
                <a:spcPts val="0"/>
              </a:spcBef>
              <a:spcAft>
                <a:spcPts val="300"/>
              </a:spcAft>
              <a:buSzPct val="90000"/>
              <a:buFont typeface="Wingdings" pitchFamily="2" charset="2"/>
              <a:buChar char="§"/>
              <a:defRPr sz="2200" kern="1200">
                <a:solidFill>
                  <a:schemeClr val="tx1"/>
                </a:solidFill>
                <a:latin typeface="Arial" pitchFamily="34" charset="0"/>
                <a:ea typeface="+mn-ea"/>
                <a:cs typeface="Arial" pitchFamily="34" charset="0"/>
              </a:defRPr>
            </a:lvl1pPr>
            <a:lvl2pPr marL="511175" indent="-282575" algn="l" defTabSz="914400" rtl="0" eaLnBrk="1" latinLnBrk="0" hangingPunct="1">
              <a:lnSpc>
                <a:spcPct val="100000"/>
              </a:lnSpc>
              <a:spcBef>
                <a:spcPct val="20000"/>
              </a:spcBef>
              <a:spcAft>
                <a:spcPts val="300"/>
              </a:spcAft>
              <a:buFont typeface="Arial" pitchFamily="34" charset="0"/>
              <a:buChar char="‒"/>
              <a:defRPr sz="2000" kern="1200">
                <a:solidFill>
                  <a:schemeClr val="tx1"/>
                </a:solidFill>
                <a:latin typeface="Arial" pitchFamily="34" charset="0"/>
                <a:ea typeface="+mn-ea"/>
                <a:cs typeface="Arial" pitchFamily="34" charset="0"/>
              </a:defRPr>
            </a:lvl2pPr>
            <a:lvl3pPr marL="685800" indent="-174625" algn="l" defTabSz="914400" rtl="0" eaLnBrk="1" latinLnBrk="0" hangingPunct="1">
              <a:lnSpc>
                <a:spcPct val="100000"/>
              </a:lnSpc>
              <a:spcBef>
                <a:spcPct val="20000"/>
              </a:spcBef>
              <a:spcAft>
                <a:spcPts val="300"/>
              </a:spcAft>
              <a:buFont typeface="Arial" pitchFamily="34" charset="0"/>
              <a:buChar char="•"/>
              <a:defRPr sz="1800" kern="1200">
                <a:solidFill>
                  <a:schemeClr val="tx1"/>
                </a:solidFill>
                <a:latin typeface="Arial" pitchFamily="34" charset="0"/>
                <a:ea typeface="+mn-ea"/>
                <a:cs typeface="Arial" pitchFamily="34" charset="0"/>
              </a:defRPr>
            </a:lvl3pPr>
            <a:lvl4pPr marL="914400" indent="-228600" algn="l" defTabSz="914400" rtl="0" eaLnBrk="1" latinLnBrk="0" hangingPunct="1">
              <a:lnSpc>
                <a:spcPct val="100000"/>
              </a:lnSpc>
              <a:spcBef>
                <a:spcPct val="20000"/>
              </a:spcBef>
              <a:spcAft>
                <a:spcPts val="300"/>
              </a:spcAft>
              <a:buFont typeface="Arial" pitchFamily="34" charset="0"/>
              <a:buChar char="–"/>
              <a:defRPr sz="1600" kern="1200">
                <a:solidFill>
                  <a:schemeClr val="tx1"/>
                </a:solidFill>
                <a:latin typeface="Arial" pitchFamily="34" charset="0"/>
                <a:ea typeface="+mn-ea"/>
                <a:cs typeface="Arial" pitchFamily="34" charset="0"/>
              </a:defRPr>
            </a:lvl4pPr>
            <a:lvl5pPr marL="1143000" indent="-228600" algn="l" defTabSz="914400" rtl="0" eaLnBrk="1" latinLnBrk="0" hangingPunct="1">
              <a:lnSpc>
                <a:spcPct val="100000"/>
              </a:lnSpc>
              <a:spcBef>
                <a:spcPct val="20000"/>
              </a:spcBef>
              <a:spcAft>
                <a:spcPts val="300"/>
              </a:spcAft>
              <a:buFont typeface="Arial" pitchFamily="34"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4286"/>
              </a:lnSpc>
            </a:pPr>
            <a:endParaRPr lang="en-US" dirty="0"/>
          </a:p>
        </p:txBody>
      </p:sp>
      <p:sp>
        <p:nvSpPr>
          <p:cNvPr id="8" name="TextBox 7"/>
          <p:cNvSpPr txBox="1"/>
          <p:nvPr/>
        </p:nvSpPr>
        <p:spPr>
          <a:xfrm>
            <a:off x="1109846" y="7277499"/>
            <a:ext cx="8540800" cy="276999"/>
          </a:xfrm>
          <a:prstGeom prst="rect">
            <a:avLst/>
          </a:prstGeom>
          <a:noFill/>
        </p:spPr>
        <p:txBody>
          <a:bodyPr wrap="none" lIns="0" tIns="0" rIns="0" bIns="0" rtlCol="0">
            <a:spAutoFit/>
          </a:bodyPr>
          <a:lstStyle>
            <a:defPPr>
              <a:defRPr lang="en-US"/>
            </a:defPPr>
            <a:lvl1pPr>
              <a:defRPr sz="2000" b="1"/>
            </a:lvl1pPr>
          </a:lstStyle>
          <a:p>
            <a:r>
              <a:rPr lang="en-US" sz="1800" b="0" dirty="0">
                <a:solidFill>
                  <a:srgbClr val="000000"/>
                </a:solidFill>
              </a:rPr>
              <a:t>Source: CREA, Central 1 Credit Union.  Note: Seasonally adjusted.   Latest: Dec-16</a:t>
            </a:r>
          </a:p>
        </p:txBody>
      </p:sp>
      <p:sp>
        <p:nvSpPr>
          <p:cNvPr id="9" name="TextBox 8"/>
          <p:cNvSpPr txBox="1"/>
          <p:nvPr/>
        </p:nvSpPr>
        <p:spPr>
          <a:xfrm>
            <a:off x="806824" y="1286013"/>
            <a:ext cx="12118954" cy="562779"/>
          </a:xfrm>
          <a:prstGeom prst="rect">
            <a:avLst/>
          </a:prstGeom>
          <a:noFill/>
        </p:spPr>
        <p:txBody>
          <a:bodyPr wrap="square" lIns="130615" tIns="65308" rIns="130615" bIns="65308" rtlCol="0">
            <a:spAutoFit/>
          </a:bodyPr>
          <a:lstStyle/>
          <a:p>
            <a:r>
              <a:rPr lang="en-US" sz="2800" dirty="0">
                <a:solidFill>
                  <a:srgbClr val="000000"/>
                </a:solidFill>
              </a:rPr>
              <a:t>MLS Home Price Index: Lower Mainland REBs</a:t>
            </a:r>
          </a:p>
        </p:txBody>
      </p:sp>
    </p:spTree>
    <p:extLst>
      <p:ext uri="{BB962C8B-B14F-4D97-AF65-F5344CB8AC3E}">
        <p14:creationId xmlns:p14="http://schemas.microsoft.com/office/powerpoint/2010/main" val="23325602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22181"/>
            <a:ext cx="12622291" cy="650263"/>
          </a:xfrm>
        </p:spPr>
        <p:txBody>
          <a:bodyPr vert="horz" lIns="0" tIns="0" rIns="0" bIns="0" rtlCol="0" anchor="t" anchorCtr="0">
            <a:noAutofit/>
          </a:bodyPr>
          <a:lstStyle/>
          <a:p>
            <a:r>
              <a:rPr lang="en-US" sz="4000" dirty="0"/>
              <a:t>New construction supply responding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61082518"/>
              </p:ext>
            </p:extLst>
          </p:nvPr>
        </p:nvGraphicFramePr>
        <p:xfrm>
          <a:off x="880534" y="2043290"/>
          <a:ext cx="12824178" cy="502004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914400" y="1844084"/>
            <a:ext cx="13085466" cy="276999"/>
          </a:xfrm>
          <a:prstGeom prst="rect">
            <a:avLst/>
          </a:prstGeom>
          <a:noFill/>
        </p:spPr>
        <p:txBody>
          <a:bodyPr wrap="square" lIns="0" tIns="0" rIns="0" bIns="0" rtlCol="0">
            <a:spAutoFit/>
          </a:bodyPr>
          <a:lstStyle/>
          <a:p>
            <a:r>
              <a:rPr lang="en-US" sz="1800" dirty="0">
                <a:solidFill>
                  <a:srgbClr val="000000"/>
                </a:solidFill>
              </a:rPr>
              <a:t>Units - thousands </a:t>
            </a:r>
          </a:p>
        </p:txBody>
      </p:sp>
      <p:sp>
        <p:nvSpPr>
          <p:cNvPr id="12" name="TextBox 11"/>
          <p:cNvSpPr txBox="1"/>
          <p:nvPr/>
        </p:nvSpPr>
        <p:spPr>
          <a:xfrm>
            <a:off x="1012679" y="7063337"/>
            <a:ext cx="12888908" cy="276999"/>
          </a:xfrm>
          <a:prstGeom prst="rect">
            <a:avLst/>
          </a:prstGeom>
          <a:noFill/>
        </p:spPr>
        <p:txBody>
          <a:bodyPr wrap="square" lIns="0" tIns="0" rIns="0" bIns="0" rtlCol="0">
            <a:spAutoFit/>
          </a:bodyPr>
          <a:lstStyle/>
          <a:p>
            <a:r>
              <a:rPr lang="en-US" sz="1800" dirty="0">
                <a:solidFill>
                  <a:srgbClr val="000000"/>
                </a:solidFill>
              </a:rPr>
              <a:t>Source: CMHC.  Note: Seasonally adjusted at annual rate.                                                      Latest: Q4-16  </a:t>
            </a:r>
          </a:p>
        </p:txBody>
      </p:sp>
      <p:sp>
        <p:nvSpPr>
          <p:cNvPr id="3" name="TextBox 2"/>
          <p:cNvSpPr txBox="1"/>
          <p:nvPr/>
        </p:nvSpPr>
        <p:spPr>
          <a:xfrm>
            <a:off x="801511" y="1294744"/>
            <a:ext cx="12327467" cy="523220"/>
          </a:xfrm>
          <a:prstGeom prst="rect">
            <a:avLst/>
          </a:prstGeom>
          <a:noFill/>
        </p:spPr>
        <p:txBody>
          <a:bodyPr wrap="square" rtlCol="0">
            <a:spAutoFit/>
          </a:bodyPr>
          <a:lstStyle/>
          <a:p>
            <a:r>
              <a:rPr lang="en-US" sz="2800" dirty="0">
                <a:solidFill>
                  <a:srgbClr val="000000"/>
                </a:solidFill>
              </a:rPr>
              <a:t>Housing Starts by Dwelling Type: B.C. Urban Centres</a:t>
            </a:r>
          </a:p>
        </p:txBody>
      </p:sp>
    </p:spTree>
    <p:extLst>
      <p:ext uri="{BB962C8B-B14F-4D97-AF65-F5344CB8AC3E}">
        <p14:creationId xmlns:p14="http://schemas.microsoft.com/office/powerpoint/2010/main" val="1650465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44358" y="7301344"/>
            <a:ext cx="10714790" cy="387798"/>
          </a:xfrm>
          <a:prstGeom prst="rect">
            <a:avLst/>
          </a:prstGeom>
          <a:noFill/>
        </p:spPr>
        <p:txBody>
          <a:bodyPr wrap="square" rtlCol="0">
            <a:spAutoFit/>
          </a:bodyPr>
          <a:lstStyle/>
          <a:p>
            <a:r>
              <a:rPr lang="en-US" sz="1800" dirty="0"/>
              <a:t>Source:  Landcor, BC Government, Central 1 Credit Union calculations.</a:t>
            </a:r>
            <a:r>
              <a:rPr lang="en-US" sz="1920" b="1" dirty="0"/>
              <a:t>	</a:t>
            </a:r>
          </a:p>
        </p:txBody>
      </p:sp>
      <p:sp>
        <p:nvSpPr>
          <p:cNvPr id="7" name="Title 1"/>
          <p:cNvSpPr>
            <a:spLocks noGrp="1"/>
          </p:cNvSpPr>
          <p:nvPr>
            <p:ph type="title"/>
          </p:nvPr>
        </p:nvSpPr>
        <p:spPr>
          <a:xfrm>
            <a:off x="944358" y="460344"/>
            <a:ext cx="13127241" cy="738764"/>
          </a:xfrm>
        </p:spPr>
        <p:txBody>
          <a:bodyPr/>
          <a:lstStyle/>
          <a:p>
            <a:r>
              <a:rPr lang="en-US" sz="4000" dirty="0"/>
              <a:t>First-time buyers roughly 20 per cent of market</a:t>
            </a:r>
          </a:p>
        </p:txBody>
      </p:sp>
      <p:graphicFrame>
        <p:nvGraphicFramePr>
          <p:cNvPr id="6" name="Content Placeholder 3"/>
          <p:cNvGraphicFramePr>
            <a:graphicFrameLocks/>
          </p:cNvGraphicFramePr>
          <p:nvPr>
            <p:extLst>
              <p:ext uri="{D42A27DB-BD31-4B8C-83A1-F6EECF244321}">
                <p14:modId xmlns:p14="http://schemas.microsoft.com/office/powerpoint/2010/main" val="4081718320"/>
              </p:ext>
            </p:extLst>
          </p:nvPr>
        </p:nvGraphicFramePr>
        <p:xfrm>
          <a:off x="822959" y="1710267"/>
          <a:ext cx="13154297" cy="5591077"/>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2273585" y="1369494"/>
            <a:ext cx="11239423" cy="461665"/>
          </a:xfrm>
          <a:prstGeom prst="rect">
            <a:avLst/>
          </a:prstGeom>
          <a:noFill/>
        </p:spPr>
        <p:txBody>
          <a:bodyPr wrap="none" rtlCol="0">
            <a:spAutoFit/>
          </a:bodyPr>
          <a:lstStyle/>
          <a:p>
            <a:r>
              <a:rPr lang="en-US" sz="2400" dirty="0">
                <a:solidFill>
                  <a:srgbClr val="000000"/>
                </a:solidFill>
              </a:rPr>
              <a:t>First-time buyer exemptions to sales ratio by Assessment area (Fiscal Year 2015</a:t>
            </a:r>
            <a:r>
              <a:rPr lang="en-US" sz="2400" dirty="0"/>
              <a:t>)</a:t>
            </a:r>
          </a:p>
        </p:txBody>
      </p:sp>
    </p:spTree>
    <p:extLst>
      <p:ext uri="{BB962C8B-B14F-4D97-AF65-F5344CB8AC3E}">
        <p14:creationId xmlns:p14="http://schemas.microsoft.com/office/powerpoint/2010/main" val="19424498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7288" y="537735"/>
            <a:ext cx="12578474" cy="814812"/>
          </a:xfrm>
        </p:spPr>
        <p:txBody>
          <a:bodyPr vert="horz" lIns="0" tIns="0" rIns="0" bIns="0" rtlCol="0" anchor="t" anchorCtr="0">
            <a:noAutofit/>
          </a:bodyPr>
          <a:lstStyle/>
          <a:p>
            <a:r>
              <a:rPr lang="en-US" sz="4000" dirty="0"/>
              <a:t>Global economy improving heading into 2017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9809300"/>
              </p:ext>
            </p:extLst>
          </p:nvPr>
        </p:nvGraphicFramePr>
        <p:xfrm>
          <a:off x="914400" y="2170669"/>
          <a:ext cx="13088983" cy="509228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027288" y="1822550"/>
            <a:ext cx="3657600" cy="292388"/>
          </a:xfrm>
          <a:prstGeom prst="rect">
            <a:avLst/>
          </a:prstGeom>
          <a:noFill/>
        </p:spPr>
        <p:txBody>
          <a:bodyPr wrap="square" lIns="0" tIns="0" rIns="0" bIns="0" rtlCol="0">
            <a:spAutoFit/>
          </a:bodyPr>
          <a:lstStyle/>
          <a:p>
            <a:r>
              <a:rPr lang="en-US" sz="1900" dirty="0">
                <a:solidFill>
                  <a:srgbClr val="000000"/>
                </a:solidFill>
              </a:rPr>
              <a:t>50 = no change from prior month</a:t>
            </a:r>
          </a:p>
        </p:txBody>
      </p:sp>
      <p:sp>
        <p:nvSpPr>
          <p:cNvPr id="12" name="TextBox 11"/>
          <p:cNvSpPr txBox="1"/>
          <p:nvPr/>
        </p:nvSpPr>
        <p:spPr>
          <a:xfrm>
            <a:off x="1027288" y="7378325"/>
            <a:ext cx="12154141" cy="292388"/>
          </a:xfrm>
          <a:prstGeom prst="rect">
            <a:avLst/>
          </a:prstGeom>
          <a:noFill/>
        </p:spPr>
        <p:txBody>
          <a:bodyPr wrap="square" lIns="0" tIns="0" rIns="0" bIns="0" rtlCol="0">
            <a:spAutoFit/>
          </a:bodyPr>
          <a:lstStyle/>
          <a:p>
            <a:r>
              <a:rPr lang="en-US" sz="1900" dirty="0">
                <a:solidFill>
                  <a:srgbClr val="000000"/>
                </a:solidFill>
              </a:rPr>
              <a:t>Source: Bloomberg.  Note: Seasonally adjusted.                                                Latest: Dec. 2016</a:t>
            </a:r>
          </a:p>
        </p:txBody>
      </p:sp>
      <p:sp>
        <p:nvSpPr>
          <p:cNvPr id="3" name="TextBox 2"/>
          <p:cNvSpPr txBox="1"/>
          <p:nvPr/>
        </p:nvSpPr>
        <p:spPr>
          <a:xfrm>
            <a:off x="914400" y="1300126"/>
            <a:ext cx="11434757" cy="578155"/>
          </a:xfrm>
          <a:prstGeom prst="rect">
            <a:avLst/>
          </a:prstGeom>
          <a:noFill/>
        </p:spPr>
        <p:txBody>
          <a:bodyPr wrap="square" lIns="130602" tIns="65302" rIns="130602" bIns="65302" rtlCol="0">
            <a:spAutoFit/>
          </a:bodyPr>
          <a:lstStyle/>
          <a:p>
            <a:r>
              <a:rPr lang="en-US" sz="2900" dirty="0">
                <a:solidFill>
                  <a:srgbClr val="000000"/>
                </a:solidFill>
              </a:rPr>
              <a:t>JP Morgan Global Purchasing Managers’ Indexes</a:t>
            </a:r>
          </a:p>
        </p:txBody>
      </p:sp>
    </p:spTree>
    <p:extLst>
      <p:ext uri="{BB962C8B-B14F-4D97-AF65-F5344CB8AC3E}">
        <p14:creationId xmlns:p14="http://schemas.microsoft.com/office/powerpoint/2010/main" val="2539745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5749" y="5225625"/>
            <a:ext cx="13597466" cy="2459463"/>
          </a:xfrm>
        </p:spPr>
        <p:txBody>
          <a:bodyPr vert="horz" lIns="0" tIns="0" rIns="0" bIns="0" rtlCol="0" anchor="t" anchorCtr="0">
            <a:noAutofit/>
          </a:bodyPr>
          <a:lstStyle/>
          <a:p>
            <a:pPr>
              <a:lnSpc>
                <a:spcPct val="100000"/>
              </a:lnSpc>
              <a:spcBef>
                <a:spcPts val="0"/>
              </a:spcBef>
              <a:spcAft>
                <a:spcPts val="600"/>
              </a:spcAft>
            </a:pPr>
            <a:r>
              <a:rPr lang="en-US" sz="4800" dirty="0"/>
              <a:t>MAKE AMERICA GREAT AGAIN –</a:t>
            </a:r>
            <a:br>
              <a:rPr lang="en-US" sz="6600" dirty="0"/>
            </a:br>
            <a:r>
              <a:rPr lang="en-US" sz="4000" dirty="0"/>
              <a:t>Policymaking in 140 characters; 24/7.  </a:t>
            </a:r>
          </a:p>
        </p:txBody>
      </p:sp>
      <p:sp>
        <p:nvSpPr>
          <p:cNvPr id="3" name="AutoShape 2" descr="Image result for TRUMP president"/>
          <p:cNvSpPr>
            <a:spLocks noChangeAspect="1" noChangeArrowheads="1"/>
          </p:cNvSpPr>
          <p:nvPr/>
        </p:nvSpPr>
        <p:spPr bwMode="auto">
          <a:xfrm>
            <a:off x="155575" y="-2278063"/>
            <a:ext cx="6581775" cy="47529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Image result for TRUMP president"/>
          <p:cNvSpPr>
            <a:spLocks noChangeAspect="1" noChangeArrowheads="1"/>
          </p:cNvSpPr>
          <p:nvPr/>
        </p:nvSpPr>
        <p:spPr bwMode="auto">
          <a:xfrm>
            <a:off x="307975" y="-2125663"/>
            <a:ext cx="6581775" cy="47529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275749" y="992029"/>
            <a:ext cx="4947536" cy="3575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p:cNvPicPr>
            <a:picLocks noChangeAspect="1"/>
          </p:cNvPicPr>
          <p:nvPr/>
        </p:nvPicPr>
        <p:blipFill>
          <a:blip r:embed="rId4"/>
          <a:stretch>
            <a:fillRect/>
          </a:stretch>
        </p:blipFill>
        <p:spPr>
          <a:xfrm>
            <a:off x="9475400" y="1025896"/>
            <a:ext cx="3202834" cy="3202834"/>
          </a:xfrm>
          <a:prstGeom prst="rect">
            <a:avLst/>
          </a:prstGeom>
        </p:spPr>
      </p:pic>
      <p:sp>
        <p:nvSpPr>
          <p:cNvPr id="9" name="TextBox 8"/>
          <p:cNvSpPr txBox="1"/>
          <p:nvPr/>
        </p:nvSpPr>
        <p:spPr>
          <a:xfrm>
            <a:off x="7159862" y="1904038"/>
            <a:ext cx="442383" cy="1446550"/>
          </a:xfrm>
          <a:prstGeom prst="rect">
            <a:avLst/>
          </a:prstGeom>
          <a:noFill/>
        </p:spPr>
        <p:txBody>
          <a:bodyPr wrap="square" rtlCol="0">
            <a:spAutoFit/>
          </a:bodyPr>
          <a:lstStyle/>
          <a:p>
            <a:r>
              <a:rPr lang="en-US" sz="8800" dirty="0"/>
              <a:t>+</a:t>
            </a:r>
          </a:p>
        </p:txBody>
      </p:sp>
    </p:spTree>
    <p:extLst>
      <p:ext uri="{BB962C8B-B14F-4D97-AF65-F5344CB8AC3E}">
        <p14:creationId xmlns:p14="http://schemas.microsoft.com/office/powerpoint/2010/main" val="14254660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92591"/>
            <a:ext cx="12847568" cy="814813"/>
          </a:xfrm>
        </p:spPr>
        <p:txBody>
          <a:bodyPr vert="horz" lIns="0" tIns="0" rIns="0" bIns="0" rtlCol="0" anchor="t" anchorCtr="0">
            <a:noAutofit/>
          </a:bodyPr>
          <a:lstStyle/>
          <a:p>
            <a:r>
              <a:rPr lang="en-US" sz="4000" dirty="0"/>
              <a:t>Election Impact:</a:t>
            </a:r>
          </a:p>
        </p:txBody>
      </p:sp>
      <p:sp>
        <p:nvSpPr>
          <p:cNvPr id="7" name="TextBox 6"/>
          <p:cNvSpPr txBox="1"/>
          <p:nvPr/>
        </p:nvSpPr>
        <p:spPr>
          <a:xfrm>
            <a:off x="1036441" y="935295"/>
            <a:ext cx="12375188" cy="6355586"/>
          </a:xfrm>
          <a:prstGeom prst="rect">
            <a:avLst/>
          </a:prstGeom>
          <a:noFill/>
        </p:spPr>
        <p:txBody>
          <a:bodyPr wrap="square" rtlCol="0">
            <a:spAutoFit/>
          </a:bodyPr>
          <a:lstStyle/>
          <a:p>
            <a:r>
              <a:rPr lang="en-US" dirty="0">
                <a:solidFill>
                  <a:srgbClr val="000000"/>
                </a:solidFill>
              </a:rPr>
              <a:t>Trump’s economic proposals</a:t>
            </a:r>
          </a:p>
          <a:p>
            <a:pPr marL="457200" indent="-457200">
              <a:lnSpc>
                <a:spcPts val="3600"/>
              </a:lnSpc>
              <a:buFont typeface="Arial" panose="020B0604020202020204" pitchFamily="34" charset="0"/>
              <a:buChar char="•"/>
            </a:pPr>
            <a:r>
              <a:rPr lang="en-US" dirty="0">
                <a:solidFill>
                  <a:srgbClr val="000000"/>
                </a:solidFill>
              </a:rPr>
              <a:t>Target of 25 million jobs; 4% real GDP growth</a:t>
            </a:r>
          </a:p>
          <a:p>
            <a:pPr marL="457200" indent="-457200">
              <a:lnSpc>
                <a:spcPts val="3600"/>
              </a:lnSpc>
              <a:buFont typeface="Arial" panose="020B0604020202020204" pitchFamily="34" charset="0"/>
              <a:buChar char="•"/>
            </a:pPr>
            <a:r>
              <a:rPr lang="en-US" dirty="0">
                <a:solidFill>
                  <a:srgbClr val="000000"/>
                </a:solidFill>
              </a:rPr>
              <a:t>Tax cuts for households, business (from 35% to 15%)</a:t>
            </a:r>
          </a:p>
          <a:p>
            <a:pPr marL="457200" indent="-457200">
              <a:lnSpc>
                <a:spcPts val="3600"/>
              </a:lnSpc>
              <a:buFont typeface="Arial" panose="020B0604020202020204" pitchFamily="34" charset="0"/>
              <a:buChar char="•"/>
            </a:pPr>
            <a:r>
              <a:rPr lang="en-US" dirty="0">
                <a:solidFill>
                  <a:srgbClr val="000000"/>
                </a:solidFill>
              </a:rPr>
              <a:t>Infrastructure spending, approx. $500 </a:t>
            </a:r>
            <a:r>
              <a:rPr lang="en-US" dirty="0" err="1">
                <a:solidFill>
                  <a:srgbClr val="000000"/>
                </a:solidFill>
              </a:rPr>
              <a:t>bn</a:t>
            </a:r>
            <a:endParaRPr lang="en-US" dirty="0">
              <a:solidFill>
                <a:srgbClr val="000000"/>
              </a:solidFill>
            </a:endParaRPr>
          </a:p>
          <a:p>
            <a:pPr marL="457200" indent="-457200">
              <a:lnSpc>
                <a:spcPts val="3600"/>
              </a:lnSpc>
              <a:buFont typeface="Arial" panose="020B0604020202020204" pitchFamily="34" charset="0"/>
              <a:buChar char="•"/>
            </a:pPr>
            <a:r>
              <a:rPr lang="en-US" dirty="0">
                <a:solidFill>
                  <a:srgbClr val="000000"/>
                </a:solidFill>
              </a:rPr>
              <a:t>Approvals for pipelines, coal export, repeal Dodd-Frank, lax regulations</a:t>
            </a:r>
          </a:p>
          <a:p>
            <a:pPr marL="457200" indent="-457200">
              <a:lnSpc>
                <a:spcPts val="3600"/>
              </a:lnSpc>
              <a:buFont typeface="Arial" panose="020B0604020202020204" pitchFamily="34" charset="0"/>
              <a:buChar char="•"/>
            </a:pPr>
            <a:r>
              <a:rPr lang="en-US" dirty="0">
                <a:solidFill>
                  <a:srgbClr val="000000"/>
                </a:solidFill>
              </a:rPr>
              <a:t>Review WTO &amp; NAFTA, pull out of TPP; 45% tariff on China imports, 35% Mexico imports, 35% tariff on imports from U.S. firms relocating overseas</a:t>
            </a:r>
          </a:p>
          <a:p>
            <a:pPr>
              <a:lnSpc>
                <a:spcPts val="4200"/>
              </a:lnSpc>
            </a:pPr>
            <a:r>
              <a:rPr lang="en-US" dirty="0">
                <a:solidFill>
                  <a:srgbClr val="FF0000"/>
                </a:solidFill>
              </a:rPr>
              <a:t>Uncertainty over actual policy; campaign rhetoric harsher than reality?  Expect market volatility until policy details emerge. </a:t>
            </a:r>
          </a:p>
          <a:p>
            <a:pPr>
              <a:lnSpc>
                <a:spcPts val="4200"/>
              </a:lnSpc>
            </a:pPr>
            <a:r>
              <a:rPr lang="en-US" dirty="0">
                <a:solidFill>
                  <a:srgbClr val="FF0000"/>
                </a:solidFill>
              </a:rPr>
              <a:t>Presidential powers limited by Congress, more moderate proposals expected. </a:t>
            </a:r>
          </a:p>
          <a:p>
            <a:pPr>
              <a:lnSpc>
                <a:spcPts val="4200"/>
              </a:lnSpc>
            </a:pPr>
            <a:r>
              <a:rPr lang="en-US" dirty="0">
                <a:solidFill>
                  <a:srgbClr val="FF0000"/>
                </a:solidFill>
              </a:rPr>
              <a:t>Tax and infrastructure measures stimulative; trade measures restrictive</a:t>
            </a:r>
          </a:p>
          <a:p>
            <a:pPr>
              <a:lnSpc>
                <a:spcPts val="4200"/>
              </a:lnSpc>
            </a:pPr>
            <a:r>
              <a:rPr lang="en-US" dirty="0">
                <a:solidFill>
                  <a:srgbClr val="FF0000"/>
                </a:solidFill>
              </a:rPr>
              <a:t>Inflation pressures will mount; bond yields climb higher; USD appreciates </a:t>
            </a:r>
          </a:p>
          <a:p>
            <a:endParaRPr lang="en-US" dirty="0">
              <a:solidFill>
                <a:srgbClr val="FF0000"/>
              </a:solidFill>
            </a:endParaRPr>
          </a:p>
        </p:txBody>
      </p:sp>
    </p:spTree>
    <p:extLst>
      <p:ext uri="{BB962C8B-B14F-4D97-AF65-F5344CB8AC3E}">
        <p14:creationId xmlns:p14="http://schemas.microsoft.com/office/powerpoint/2010/main" val="27135792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19749" y="1742363"/>
            <a:ext cx="2819399" cy="406699"/>
          </a:xfrm>
          <a:prstGeom prst="rect">
            <a:avLst/>
          </a:prstGeom>
          <a:noFill/>
        </p:spPr>
        <p:txBody>
          <a:bodyPr wrap="square" lIns="97967" tIns="48983" rIns="97967" bIns="48983" rtlCol="0">
            <a:spAutoFit/>
          </a:bodyPr>
          <a:lstStyle/>
          <a:p>
            <a:r>
              <a:rPr lang="en-US" sz="2000" b="1" dirty="0">
                <a:solidFill>
                  <a:srgbClr val="000000"/>
                </a:solidFill>
              </a:rPr>
              <a:t>US 10 – 2 Spread</a:t>
            </a:r>
          </a:p>
        </p:txBody>
      </p:sp>
      <p:sp>
        <p:nvSpPr>
          <p:cNvPr id="8" name="TextBox 7"/>
          <p:cNvSpPr txBox="1"/>
          <p:nvPr/>
        </p:nvSpPr>
        <p:spPr>
          <a:xfrm>
            <a:off x="1155751" y="7433469"/>
            <a:ext cx="15305472" cy="276999"/>
          </a:xfrm>
          <a:prstGeom prst="rect">
            <a:avLst/>
          </a:prstGeom>
          <a:noFill/>
        </p:spPr>
        <p:txBody>
          <a:bodyPr wrap="square" lIns="0" tIns="0" rIns="0" bIns="0" rtlCol="0">
            <a:spAutoFit/>
          </a:bodyPr>
          <a:lstStyle>
            <a:defPPr>
              <a:defRPr lang="en-US"/>
            </a:defPPr>
            <a:lvl1pPr>
              <a:defRPr sz="1800">
                <a:solidFill>
                  <a:srgbClr val="000000"/>
                </a:solidFill>
              </a:defRPr>
            </a:lvl1pPr>
          </a:lstStyle>
          <a:p>
            <a:r>
              <a:rPr lang="en-US" dirty="0"/>
              <a:t>Source: FRED FRB St. Louis, Central 1 Credit Union.   Latest: Jan 12, 2017</a:t>
            </a:r>
          </a:p>
        </p:txBody>
      </p:sp>
      <p:graphicFrame>
        <p:nvGraphicFramePr>
          <p:cNvPr id="6" name="Content Placeholder 3"/>
          <p:cNvGraphicFramePr>
            <a:graphicFrameLocks/>
          </p:cNvGraphicFramePr>
          <p:nvPr>
            <p:extLst>
              <p:ext uri="{D42A27DB-BD31-4B8C-83A1-F6EECF244321}">
                <p14:modId xmlns:p14="http://schemas.microsoft.com/office/powerpoint/2010/main" val="1603577242"/>
              </p:ext>
            </p:extLst>
          </p:nvPr>
        </p:nvGraphicFramePr>
        <p:xfrm>
          <a:off x="7506848" y="4981131"/>
          <a:ext cx="6624369" cy="2305996"/>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9239002" y="1742363"/>
            <a:ext cx="3455719" cy="406699"/>
          </a:xfrm>
          <a:prstGeom prst="rect">
            <a:avLst/>
          </a:prstGeom>
          <a:noFill/>
        </p:spPr>
        <p:txBody>
          <a:bodyPr wrap="square" lIns="97967" tIns="48983" rIns="97967" bIns="48983" rtlCol="0">
            <a:spAutoFit/>
          </a:bodyPr>
          <a:lstStyle/>
          <a:p>
            <a:r>
              <a:rPr lang="en-US" sz="2000" b="1" dirty="0">
                <a:solidFill>
                  <a:srgbClr val="000000"/>
                </a:solidFill>
              </a:rPr>
              <a:t>10-year US Treasury Yield</a:t>
            </a:r>
          </a:p>
        </p:txBody>
      </p:sp>
      <p:sp>
        <p:nvSpPr>
          <p:cNvPr id="11" name="TextBox 10"/>
          <p:cNvSpPr txBox="1"/>
          <p:nvPr/>
        </p:nvSpPr>
        <p:spPr>
          <a:xfrm>
            <a:off x="2575172" y="4719072"/>
            <a:ext cx="3338740" cy="406699"/>
          </a:xfrm>
          <a:prstGeom prst="rect">
            <a:avLst/>
          </a:prstGeom>
          <a:noFill/>
        </p:spPr>
        <p:txBody>
          <a:bodyPr wrap="square" lIns="97967" tIns="48983" rIns="97967" bIns="48983" rtlCol="0">
            <a:spAutoFit/>
          </a:bodyPr>
          <a:lstStyle/>
          <a:p>
            <a:r>
              <a:rPr lang="en-US" sz="2000" b="1" dirty="0">
                <a:solidFill>
                  <a:srgbClr val="000000"/>
                </a:solidFill>
              </a:rPr>
              <a:t>2-year US Treasury Yield</a:t>
            </a:r>
          </a:p>
        </p:txBody>
      </p:sp>
      <p:sp>
        <p:nvSpPr>
          <p:cNvPr id="12" name="TextBox 11"/>
          <p:cNvSpPr txBox="1"/>
          <p:nvPr/>
        </p:nvSpPr>
        <p:spPr>
          <a:xfrm>
            <a:off x="10187531" y="4719072"/>
            <a:ext cx="1557388" cy="406699"/>
          </a:xfrm>
          <a:prstGeom prst="rect">
            <a:avLst/>
          </a:prstGeom>
          <a:noFill/>
        </p:spPr>
        <p:txBody>
          <a:bodyPr wrap="square" lIns="97967" tIns="48983" rIns="97967" bIns="48983" rtlCol="0">
            <a:spAutoFit/>
          </a:bodyPr>
          <a:lstStyle/>
          <a:p>
            <a:r>
              <a:rPr lang="en-US" sz="2000" b="1" dirty="0">
                <a:solidFill>
                  <a:srgbClr val="000000"/>
                </a:solidFill>
              </a:rPr>
              <a:t>S&amp;P 500</a:t>
            </a:r>
          </a:p>
        </p:txBody>
      </p:sp>
      <p:sp>
        <p:nvSpPr>
          <p:cNvPr id="13" name="Title 1"/>
          <p:cNvSpPr txBox="1">
            <a:spLocks/>
          </p:cNvSpPr>
          <p:nvPr/>
        </p:nvSpPr>
        <p:spPr bwMode="auto">
          <a:xfrm>
            <a:off x="955286" y="544971"/>
            <a:ext cx="12494362" cy="478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noAutofit/>
          </a:bodyPr>
          <a:lstStyle>
            <a:lvl1pPr algn="l" defTabSz="1304925" rtl="0" eaLnBrk="1" fontAlgn="base" hangingPunct="1">
              <a:lnSpc>
                <a:spcPct val="90000"/>
              </a:lnSpc>
              <a:spcBef>
                <a:spcPct val="0"/>
              </a:spcBef>
              <a:spcAft>
                <a:spcPct val="0"/>
              </a:spcAft>
              <a:defRPr sz="3800" kern="1200" baseline="0">
                <a:solidFill>
                  <a:schemeClr val="accent1"/>
                </a:solidFill>
                <a:latin typeface="Arial" pitchFamily="34" charset="0"/>
                <a:ea typeface="ＭＳ Ｐゴシック" charset="0"/>
                <a:cs typeface="ＭＳ Ｐゴシック" charset="0"/>
              </a:defRPr>
            </a:lvl1pPr>
            <a:lvl2pPr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2pPr>
            <a:lvl3pPr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3pPr>
            <a:lvl4pPr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4pPr>
            <a:lvl5pPr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5pPr>
            <a:lvl6pPr marL="457200"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6pPr>
            <a:lvl7pPr marL="914400"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7pPr>
            <a:lvl8pPr marL="1371600"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8pPr>
            <a:lvl9pPr marL="1828800" algn="ctr" defTabSz="1304925" rtl="0" eaLnBrk="1" fontAlgn="base" hangingPunct="1">
              <a:spcBef>
                <a:spcPct val="0"/>
              </a:spcBef>
              <a:spcAft>
                <a:spcPct val="0"/>
              </a:spcAft>
              <a:defRPr sz="6300">
                <a:solidFill>
                  <a:srgbClr val="424143"/>
                </a:solidFill>
                <a:latin typeface="Arial" charset="0"/>
                <a:ea typeface="ＭＳ Ｐゴシック" charset="0"/>
                <a:cs typeface="ＭＳ Ｐゴシック" charset="0"/>
              </a:defRPr>
            </a:lvl9pPr>
          </a:lstStyle>
          <a:p>
            <a:r>
              <a:rPr lang="en-US" sz="4000" dirty="0"/>
              <a:t>Trump bump drives increase in yields, steeper curve</a:t>
            </a:r>
          </a:p>
        </p:txBody>
      </p:sp>
      <p:graphicFrame>
        <p:nvGraphicFramePr>
          <p:cNvPr id="14" name="Content Placeholder 3"/>
          <p:cNvGraphicFramePr>
            <a:graphicFrameLocks/>
          </p:cNvGraphicFramePr>
          <p:nvPr>
            <p:extLst>
              <p:ext uri="{D42A27DB-BD31-4B8C-83A1-F6EECF244321}">
                <p14:modId xmlns:p14="http://schemas.microsoft.com/office/powerpoint/2010/main" val="3541315747"/>
              </p:ext>
            </p:extLst>
          </p:nvPr>
        </p:nvGraphicFramePr>
        <p:xfrm>
          <a:off x="928255" y="4981130"/>
          <a:ext cx="6274212" cy="230501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ontent Placeholder 3"/>
          <p:cNvGraphicFramePr>
            <a:graphicFrameLocks/>
          </p:cNvGraphicFramePr>
          <p:nvPr>
            <p:extLst>
              <p:ext uri="{D42A27DB-BD31-4B8C-83A1-F6EECF244321}">
                <p14:modId xmlns:p14="http://schemas.microsoft.com/office/powerpoint/2010/main" val="1739254998"/>
              </p:ext>
            </p:extLst>
          </p:nvPr>
        </p:nvGraphicFramePr>
        <p:xfrm>
          <a:off x="7506848" y="2061353"/>
          <a:ext cx="6624369" cy="244231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 name="Content Placeholder 3"/>
          <p:cNvGraphicFramePr>
            <a:graphicFrameLocks/>
          </p:cNvGraphicFramePr>
          <p:nvPr>
            <p:extLst>
              <p:ext uri="{D42A27DB-BD31-4B8C-83A1-F6EECF244321}">
                <p14:modId xmlns:p14="http://schemas.microsoft.com/office/powerpoint/2010/main" val="1138725721"/>
              </p:ext>
            </p:extLst>
          </p:nvPr>
        </p:nvGraphicFramePr>
        <p:xfrm>
          <a:off x="928255" y="2061353"/>
          <a:ext cx="6274212" cy="2442312"/>
        </p:xfrm>
        <a:graphic>
          <a:graphicData uri="http://schemas.openxmlformats.org/drawingml/2006/chart">
            <c:chart xmlns:c="http://schemas.openxmlformats.org/drawingml/2006/chart" xmlns:r="http://schemas.openxmlformats.org/officeDocument/2006/relationships" r:id="rId6"/>
          </a:graphicData>
        </a:graphic>
      </p:graphicFrame>
      <p:sp>
        <p:nvSpPr>
          <p:cNvPr id="2" name="TextBox 1"/>
          <p:cNvSpPr txBox="1"/>
          <p:nvPr/>
        </p:nvSpPr>
        <p:spPr>
          <a:xfrm>
            <a:off x="879819" y="1845946"/>
            <a:ext cx="994183" cy="338554"/>
          </a:xfrm>
          <a:prstGeom prst="rect">
            <a:avLst/>
          </a:prstGeom>
          <a:noFill/>
        </p:spPr>
        <p:txBody>
          <a:bodyPr wrap="none" rtlCol="0">
            <a:spAutoFit/>
          </a:bodyPr>
          <a:lstStyle/>
          <a:p>
            <a:r>
              <a:rPr lang="en-US" sz="1600" b="1" dirty="0">
                <a:solidFill>
                  <a:srgbClr val="000000"/>
                </a:solidFill>
              </a:rPr>
              <a:t>Per cent</a:t>
            </a:r>
          </a:p>
        </p:txBody>
      </p:sp>
      <p:sp>
        <p:nvSpPr>
          <p:cNvPr id="15" name="TextBox 14"/>
          <p:cNvSpPr txBox="1"/>
          <p:nvPr/>
        </p:nvSpPr>
        <p:spPr>
          <a:xfrm>
            <a:off x="7506848" y="1861867"/>
            <a:ext cx="994183" cy="338554"/>
          </a:xfrm>
          <a:prstGeom prst="rect">
            <a:avLst/>
          </a:prstGeom>
          <a:noFill/>
        </p:spPr>
        <p:txBody>
          <a:bodyPr wrap="none" rtlCol="0">
            <a:spAutoFit/>
          </a:bodyPr>
          <a:lstStyle/>
          <a:p>
            <a:r>
              <a:rPr lang="en-US" sz="1600" b="1" dirty="0">
                <a:solidFill>
                  <a:srgbClr val="000000"/>
                </a:solidFill>
              </a:rPr>
              <a:t>Per cent</a:t>
            </a:r>
          </a:p>
        </p:txBody>
      </p:sp>
      <p:sp>
        <p:nvSpPr>
          <p:cNvPr id="18" name="TextBox 17"/>
          <p:cNvSpPr txBox="1"/>
          <p:nvPr/>
        </p:nvSpPr>
        <p:spPr>
          <a:xfrm>
            <a:off x="879818" y="4739240"/>
            <a:ext cx="994183" cy="338554"/>
          </a:xfrm>
          <a:prstGeom prst="rect">
            <a:avLst/>
          </a:prstGeom>
          <a:noFill/>
        </p:spPr>
        <p:txBody>
          <a:bodyPr wrap="none" rtlCol="0">
            <a:spAutoFit/>
          </a:bodyPr>
          <a:lstStyle/>
          <a:p>
            <a:r>
              <a:rPr lang="en-US" sz="1600" b="1" dirty="0">
                <a:solidFill>
                  <a:srgbClr val="000000"/>
                </a:solidFill>
              </a:rPr>
              <a:t>Per cent</a:t>
            </a:r>
          </a:p>
        </p:txBody>
      </p:sp>
    </p:spTree>
    <p:extLst>
      <p:ext uri="{BB962C8B-B14F-4D97-AF65-F5344CB8AC3E}">
        <p14:creationId xmlns:p14="http://schemas.microsoft.com/office/powerpoint/2010/main" val="1542376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2377" y="520405"/>
            <a:ext cx="13034690" cy="619256"/>
          </a:xfrm>
        </p:spPr>
        <p:txBody>
          <a:bodyPr/>
          <a:lstStyle/>
          <a:p>
            <a:r>
              <a:rPr lang="en-US" sz="4000" dirty="0"/>
              <a:t>USD strength; China’s currency - manipulated?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76664632"/>
              </p:ext>
            </p:extLst>
          </p:nvPr>
        </p:nvGraphicFramePr>
        <p:xfrm>
          <a:off x="7539722" y="2044323"/>
          <a:ext cx="6176277" cy="5301444"/>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1064261" y="7345767"/>
            <a:ext cx="12188895" cy="276999"/>
          </a:xfrm>
          <a:prstGeom prst="rect">
            <a:avLst/>
          </a:prstGeom>
          <a:noFill/>
        </p:spPr>
        <p:txBody>
          <a:bodyPr wrap="square" lIns="0" tIns="0" rIns="0" bIns="0" rtlCol="0">
            <a:spAutoFit/>
          </a:bodyPr>
          <a:lstStyle/>
          <a:p>
            <a:r>
              <a:rPr lang="en-US" sz="1800" dirty="0">
                <a:solidFill>
                  <a:srgbClr val="000000"/>
                </a:solidFill>
              </a:rPr>
              <a:t>Source: FRED, FRB St. Louis.   Note: Annual averages.                                                                                 Latest: 2016</a:t>
            </a:r>
          </a:p>
        </p:txBody>
      </p:sp>
      <p:graphicFrame>
        <p:nvGraphicFramePr>
          <p:cNvPr id="7" name="Content Placeholder 3"/>
          <p:cNvGraphicFramePr>
            <a:graphicFrameLocks/>
          </p:cNvGraphicFramePr>
          <p:nvPr>
            <p:extLst>
              <p:ext uri="{D42A27DB-BD31-4B8C-83A1-F6EECF244321}">
                <p14:modId xmlns:p14="http://schemas.microsoft.com/office/powerpoint/2010/main" val="290220428"/>
              </p:ext>
            </p:extLst>
          </p:nvPr>
        </p:nvGraphicFramePr>
        <p:xfrm>
          <a:off x="1064260" y="2044323"/>
          <a:ext cx="6125859" cy="5301444"/>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1064260" y="1736546"/>
            <a:ext cx="1359346" cy="307777"/>
          </a:xfrm>
          <a:prstGeom prst="rect">
            <a:avLst/>
          </a:prstGeom>
          <a:noFill/>
        </p:spPr>
        <p:txBody>
          <a:bodyPr wrap="none" lIns="0" tIns="0" rIns="0" bIns="0" rtlCol="0">
            <a:spAutoFit/>
          </a:bodyPr>
          <a:lstStyle/>
          <a:p>
            <a:r>
              <a:rPr lang="en-US" sz="2000" dirty="0">
                <a:solidFill>
                  <a:srgbClr val="000000"/>
                </a:solidFill>
              </a:rPr>
              <a:t>1997 = 100 </a:t>
            </a:r>
          </a:p>
        </p:txBody>
      </p:sp>
      <p:sp>
        <p:nvSpPr>
          <p:cNvPr id="8" name="TextBox 7"/>
          <p:cNvSpPr txBox="1"/>
          <p:nvPr/>
        </p:nvSpPr>
        <p:spPr>
          <a:xfrm>
            <a:off x="7570608" y="1736546"/>
            <a:ext cx="2762231" cy="307777"/>
          </a:xfrm>
          <a:prstGeom prst="rect">
            <a:avLst/>
          </a:prstGeom>
          <a:noFill/>
        </p:spPr>
        <p:txBody>
          <a:bodyPr wrap="none" lIns="0" tIns="0" rIns="0" bIns="0" rtlCol="0">
            <a:spAutoFit/>
          </a:bodyPr>
          <a:lstStyle/>
          <a:p>
            <a:r>
              <a:rPr lang="en-US" sz="2000" dirty="0">
                <a:solidFill>
                  <a:srgbClr val="000000"/>
                </a:solidFill>
              </a:rPr>
              <a:t>Yuan to One U.S. dollar </a:t>
            </a:r>
          </a:p>
        </p:txBody>
      </p:sp>
      <p:sp>
        <p:nvSpPr>
          <p:cNvPr id="9" name="TextBox 8"/>
          <p:cNvSpPr txBox="1"/>
          <p:nvPr/>
        </p:nvSpPr>
        <p:spPr>
          <a:xfrm>
            <a:off x="855057" y="1321048"/>
            <a:ext cx="6456080" cy="430887"/>
          </a:xfrm>
          <a:prstGeom prst="rect">
            <a:avLst/>
          </a:prstGeom>
          <a:noFill/>
        </p:spPr>
        <p:txBody>
          <a:bodyPr wrap="square" lIns="0" tIns="0" rIns="0" bIns="0" rtlCol="0">
            <a:spAutoFit/>
          </a:bodyPr>
          <a:lstStyle/>
          <a:p>
            <a:r>
              <a:rPr lang="en-US" sz="2800" dirty="0"/>
              <a:t>  Trade-Weighted </a:t>
            </a:r>
            <a:r>
              <a:rPr lang="en-US" sz="2800" dirty="0">
                <a:solidFill>
                  <a:srgbClr val="000000"/>
                </a:solidFill>
              </a:rPr>
              <a:t>U.S. Dollar Index</a:t>
            </a:r>
            <a:endParaRPr lang="en-US" sz="3100" dirty="0">
              <a:solidFill>
                <a:srgbClr val="000000"/>
              </a:solidFill>
            </a:endParaRPr>
          </a:p>
        </p:txBody>
      </p:sp>
      <p:sp>
        <p:nvSpPr>
          <p:cNvPr id="10" name="TextBox 9"/>
          <p:cNvSpPr txBox="1"/>
          <p:nvPr/>
        </p:nvSpPr>
        <p:spPr>
          <a:xfrm>
            <a:off x="7581605" y="1321050"/>
            <a:ext cx="5964578" cy="430887"/>
          </a:xfrm>
          <a:prstGeom prst="rect">
            <a:avLst/>
          </a:prstGeom>
          <a:noFill/>
        </p:spPr>
        <p:txBody>
          <a:bodyPr wrap="square" lIns="0" tIns="0" rIns="0" bIns="0" rtlCol="0">
            <a:spAutoFit/>
          </a:bodyPr>
          <a:lstStyle/>
          <a:p>
            <a:r>
              <a:rPr lang="en-US" sz="2800" dirty="0">
                <a:solidFill>
                  <a:srgbClr val="000000"/>
                </a:solidFill>
              </a:rPr>
              <a:t>China-U.S. Foreign Exchange Rate</a:t>
            </a:r>
          </a:p>
        </p:txBody>
      </p:sp>
    </p:spTree>
    <p:extLst>
      <p:ext uri="{BB962C8B-B14F-4D97-AF65-F5344CB8AC3E}">
        <p14:creationId xmlns:p14="http://schemas.microsoft.com/office/powerpoint/2010/main" val="4011508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4262" y="497467"/>
            <a:ext cx="12674316" cy="658368"/>
          </a:xfrm>
        </p:spPr>
        <p:txBody>
          <a:bodyPr vert="horz" lIns="0" tIns="0" rIns="0" bIns="0" rtlCol="0" anchor="t" anchorCtr="0">
            <a:noAutofit/>
          </a:bodyPr>
          <a:lstStyle/>
          <a:p>
            <a:r>
              <a:rPr lang="en-US" sz="4000" dirty="0"/>
              <a:t>Lower unemployment rate; wages rising faster</a:t>
            </a:r>
          </a:p>
        </p:txBody>
      </p:sp>
      <p:sp>
        <p:nvSpPr>
          <p:cNvPr id="6" name="TextBox 5"/>
          <p:cNvSpPr txBox="1"/>
          <p:nvPr/>
        </p:nvSpPr>
        <p:spPr>
          <a:xfrm>
            <a:off x="1064262" y="1882999"/>
            <a:ext cx="2838213" cy="276999"/>
          </a:xfrm>
          <a:prstGeom prst="rect">
            <a:avLst/>
          </a:prstGeom>
          <a:noFill/>
        </p:spPr>
        <p:txBody>
          <a:bodyPr wrap="none" lIns="0" tIns="0" rIns="0" bIns="0" rtlCol="0">
            <a:spAutoFit/>
          </a:bodyPr>
          <a:lstStyle/>
          <a:p>
            <a:r>
              <a:rPr lang="en-US" sz="1800" spc="143" dirty="0">
                <a:solidFill>
                  <a:srgbClr val="000000"/>
                </a:solidFill>
              </a:rPr>
              <a:t>Per cent of labour force</a:t>
            </a:r>
          </a:p>
        </p:txBody>
      </p:sp>
      <p:cxnSp>
        <p:nvCxnSpPr>
          <p:cNvPr id="9" name="Straight Connector 8"/>
          <p:cNvCxnSpPr/>
          <p:nvPr/>
        </p:nvCxnSpPr>
        <p:spPr>
          <a:xfrm>
            <a:off x="1944547" y="6471674"/>
            <a:ext cx="521032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88274" y="1347110"/>
            <a:ext cx="4654113" cy="562785"/>
          </a:xfrm>
          <a:prstGeom prst="rect">
            <a:avLst/>
          </a:prstGeom>
          <a:noFill/>
        </p:spPr>
        <p:txBody>
          <a:bodyPr wrap="square" lIns="130622" tIns="65311" rIns="130622" bIns="65311" rtlCol="0">
            <a:spAutoFit/>
          </a:bodyPr>
          <a:lstStyle/>
          <a:p>
            <a:r>
              <a:rPr lang="en-US" sz="2800" dirty="0">
                <a:solidFill>
                  <a:srgbClr val="000000"/>
                </a:solidFill>
              </a:rPr>
              <a:t>Unemployment Rate: U.S.</a:t>
            </a:r>
          </a:p>
        </p:txBody>
      </p:sp>
      <p:graphicFrame>
        <p:nvGraphicFramePr>
          <p:cNvPr id="10" name="Content Placeholder 3"/>
          <p:cNvGraphicFramePr>
            <a:graphicFrameLocks/>
          </p:cNvGraphicFramePr>
          <p:nvPr>
            <p:extLst>
              <p:ext uri="{D42A27DB-BD31-4B8C-83A1-F6EECF244321}">
                <p14:modId xmlns:p14="http://schemas.microsoft.com/office/powerpoint/2010/main" val="3790245190"/>
              </p:ext>
            </p:extLst>
          </p:nvPr>
        </p:nvGraphicFramePr>
        <p:xfrm>
          <a:off x="7629802" y="2159998"/>
          <a:ext cx="6164365" cy="5075135"/>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7524207" y="1301720"/>
            <a:ext cx="5812710" cy="562785"/>
          </a:xfrm>
          <a:prstGeom prst="rect">
            <a:avLst/>
          </a:prstGeom>
          <a:noFill/>
        </p:spPr>
        <p:txBody>
          <a:bodyPr wrap="square" lIns="130622" tIns="65311" rIns="130622" bIns="65311" rtlCol="0">
            <a:spAutoFit/>
          </a:bodyPr>
          <a:lstStyle/>
          <a:p>
            <a:r>
              <a:rPr lang="en-US" sz="2800" dirty="0">
                <a:solidFill>
                  <a:srgbClr val="000000"/>
                </a:solidFill>
              </a:rPr>
              <a:t>Hourly Median Wage Rate: U.S.</a:t>
            </a:r>
          </a:p>
        </p:txBody>
      </p:sp>
      <p:sp>
        <p:nvSpPr>
          <p:cNvPr id="13" name="TextBox 12"/>
          <p:cNvSpPr txBox="1"/>
          <p:nvPr/>
        </p:nvSpPr>
        <p:spPr>
          <a:xfrm>
            <a:off x="1064262" y="7249166"/>
            <a:ext cx="12272655" cy="276999"/>
          </a:xfrm>
          <a:prstGeom prst="rect">
            <a:avLst/>
          </a:prstGeom>
          <a:noFill/>
        </p:spPr>
        <p:txBody>
          <a:bodyPr wrap="none" lIns="0" tIns="0" rIns="0" bIns="0" rtlCol="0">
            <a:spAutoFit/>
          </a:bodyPr>
          <a:lstStyle>
            <a:defPPr>
              <a:defRPr lang="en-US"/>
            </a:defPPr>
            <a:lvl1pPr>
              <a:defRPr sz="2000" b="1"/>
            </a:lvl1pPr>
          </a:lstStyle>
          <a:p>
            <a:r>
              <a:rPr lang="en-US" sz="1800" b="0" dirty="0">
                <a:solidFill>
                  <a:srgbClr val="000000"/>
                </a:solidFill>
              </a:rPr>
              <a:t>Source: U.S. BLS. Note: Seasonally adjusted. Latest: Dec-16        Source: FRB Atlanta.                              Latest: Nov-16</a:t>
            </a:r>
          </a:p>
        </p:txBody>
      </p:sp>
      <p:graphicFrame>
        <p:nvGraphicFramePr>
          <p:cNvPr id="14" name="Content Placeholder 3"/>
          <p:cNvGraphicFramePr>
            <a:graphicFrameLocks noGrp="1"/>
          </p:cNvGraphicFramePr>
          <p:nvPr>
            <p:ph idx="1"/>
            <p:extLst>
              <p:ext uri="{D42A27DB-BD31-4B8C-83A1-F6EECF244321}">
                <p14:modId xmlns:p14="http://schemas.microsoft.com/office/powerpoint/2010/main" val="2832779602"/>
              </p:ext>
            </p:extLst>
          </p:nvPr>
        </p:nvGraphicFramePr>
        <p:xfrm>
          <a:off x="996949" y="2159998"/>
          <a:ext cx="6318251" cy="5089168"/>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a:off x="7629802" y="1858176"/>
            <a:ext cx="2469907" cy="276999"/>
          </a:xfrm>
          <a:prstGeom prst="rect">
            <a:avLst/>
          </a:prstGeom>
          <a:noFill/>
        </p:spPr>
        <p:txBody>
          <a:bodyPr wrap="none" lIns="0" tIns="0" rIns="0" bIns="0" rtlCol="0">
            <a:spAutoFit/>
          </a:bodyPr>
          <a:lstStyle/>
          <a:p>
            <a:r>
              <a:rPr lang="en-US" sz="1800" spc="143" dirty="0">
                <a:solidFill>
                  <a:srgbClr val="000000"/>
                </a:solidFill>
              </a:rPr>
              <a:t>Per cent change, y/y</a:t>
            </a:r>
          </a:p>
        </p:txBody>
      </p:sp>
    </p:spTree>
    <p:extLst>
      <p:ext uri="{BB962C8B-B14F-4D97-AF65-F5344CB8AC3E}">
        <p14:creationId xmlns:p14="http://schemas.microsoft.com/office/powerpoint/2010/main" val="10162892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2952" y="445745"/>
            <a:ext cx="13241515" cy="738764"/>
          </a:xfrm>
        </p:spPr>
        <p:txBody>
          <a:bodyPr/>
          <a:lstStyle/>
          <a:p>
            <a:r>
              <a:rPr lang="en-US" sz="4000" dirty="0"/>
              <a:t>Forecasters expect higher rates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45784533"/>
              </p:ext>
            </p:extLst>
          </p:nvPr>
        </p:nvGraphicFramePr>
        <p:xfrm>
          <a:off x="919414" y="2216825"/>
          <a:ext cx="12706141" cy="485281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082952" y="1863366"/>
            <a:ext cx="3878790" cy="292388"/>
          </a:xfrm>
          <a:prstGeom prst="rect">
            <a:avLst/>
          </a:prstGeom>
          <a:noFill/>
        </p:spPr>
        <p:txBody>
          <a:bodyPr wrap="square" lIns="0" tIns="0" rIns="0" bIns="0" rtlCol="0">
            <a:spAutoFit/>
          </a:bodyPr>
          <a:lstStyle/>
          <a:p>
            <a:r>
              <a:rPr lang="en-US" sz="1900" dirty="0">
                <a:solidFill>
                  <a:srgbClr val="000000"/>
                </a:solidFill>
              </a:rPr>
              <a:t>Per cent</a:t>
            </a:r>
          </a:p>
        </p:txBody>
      </p:sp>
      <p:sp>
        <p:nvSpPr>
          <p:cNvPr id="7" name="Content Placeholder 2"/>
          <p:cNvSpPr txBox="1">
            <a:spLocks/>
          </p:cNvSpPr>
          <p:nvPr/>
        </p:nvSpPr>
        <p:spPr>
          <a:xfrm>
            <a:off x="7958201" y="1354642"/>
            <a:ext cx="6366266" cy="5715000"/>
          </a:xfrm>
          <a:prstGeom prst="rect">
            <a:avLst/>
          </a:prstGeom>
        </p:spPr>
        <p:txBody>
          <a:bodyPr vert="horz" lIns="0" tIns="0" rIns="0" bIns="0" rtlCol="0">
            <a:noAutofit/>
          </a:bodyPr>
          <a:lstStyle>
            <a:lvl1pPr marL="228600" indent="-228600" algn="l" defTabSz="914400" rtl="0" eaLnBrk="1" latinLnBrk="0" hangingPunct="1">
              <a:lnSpc>
                <a:spcPct val="100000"/>
              </a:lnSpc>
              <a:spcBef>
                <a:spcPts val="0"/>
              </a:spcBef>
              <a:spcAft>
                <a:spcPts val="300"/>
              </a:spcAft>
              <a:buSzPct val="90000"/>
              <a:buFont typeface="Wingdings" pitchFamily="2" charset="2"/>
              <a:buChar char="§"/>
              <a:defRPr sz="2200" kern="1200">
                <a:solidFill>
                  <a:schemeClr val="tx1"/>
                </a:solidFill>
                <a:latin typeface="Arial" pitchFamily="34" charset="0"/>
                <a:ea typeface="+mn-ea"/>
                <a:cs typeface="Arial" pitchFamily="34" charset="0"/>
              </a:defRPr>
            </a:lvl1pPr>
            <a:lvl2pPr marL="511175" indent="-282575" algn="l" defTabSz="914400" rtl="0" eaLnBrk="1" latinLnBrk="0" hangingPunct="1">
              <a:lnSpc>
                <a:spcPct val="100000"/>
              </a:lnSpc>
              <a:spcBef>
                <a:spcPct val="20000"/>
              </a:spcBef>
              <a:spcAft>
                <a:spcPts val="300"/>
              </a:spcAft>
              <a:buFont typeface="Arial" pitchFamily="34" charset="0"/>
              <a:buChar char="‒"/>
              <a:defRPr sz="2000" kern="1200">
                <a:solidFill>
                  <a:schemeClr val="tx1"/>
                </a:solidFill>
                <a:latin typeface="Arial" pitchFamily="34" charset="0"/>
                <a:ea typeface="+mn-ea"/>
                <a:cs typeface="Arial" pitchFamily="34" charset="0"/>
              </a:defRPr>
            </a:lvl2pPr>
            <a:lvl3pPr marL="685800" indent="-174625" algn="l" defTabSz="914400" rtl="0" eaLnBrk="1" latinLnBrk="0" hangingPunct="1">
              <a:lnSpc>
                <a:spcPct val="100000"/>
              </a:lnSpc>
              <a:spcBef>
                <a:spcPct val="20000"/>
              </a:spcBef>
              <a:spcAft>
                <a:spcPts val="300"/>
              </a:spcAft>
              <a:buFont typeface="Arial" pitchFamily="34" charset="0"/>
              <a:buChar char="•"/>
              <a:defRPr sz="1800" kern="1200">
                <a:solidFill>
                  <a:schemeClr val="tx1"/>
                </a:solidFill>
                <a:latin typeface="Arial" pitchFamily="34" charset="0"/>
                <a:ea typeface="+mn-ea"/>
                <a:cs typeface="Arial" pitchFamily="34" charset="0"/>
              </a:defRPr>
            </a:lvl3pPr>
            <a:lvl4pPr marL="914400" indent="-228600" algn="l" defTabSz="914400" rtl="0" eaLnBrk="1" latinLnBrk="0" hangingPunct="1">
              <a:lnSpc>
                <a:spcPct val="100000"/>
              </a:lnSpc>
              <a:spcBef>
                <a:spcPct val="20000"/>
              </a:spcBef>
              <a:spcAft>
                <a:spcPts val="300"/>
              </a:spcAft>
              <a:buFont typeface="Arial" pitchFamily="34" charset="0"/>
              <a:buChar char="–"/>
              <a:defRPr sz="1600" kern="1200">
                <a:solidFill>
                  <a:schemeClr val="tx1"/>
                </a:solidFill>
                <a:latin typeface="Arial" pitchFamily="34" charset="0"/>
                <a:ea typeface="+mn-ea"/>
                <a:cs typeface="Arial" pitchFamily="34" charset="0"/>
              </a:defRPr>
            </a:lvl4pPr>
            <a:lvl5pPr marL="1143000" indent="-228600" algn="l" defTabSz="914400" rtl="0" eaLnBrk="1" latinLnBrk="0" hangingPunct="1">
              <a:lnSpc>
                <a:spcPct val="100000"/>
              </a:lnSpc>
              <a:spcBef>
                <a:spcPct val="20000"/>
              </a:spcBef>
              <a:spcAft>
                <a:spcPts val="300"/>
              </a:spcAft>
              <a:buFont typeface="Arial" pitchFamily="34"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4286"/>
              </a:lnSpc>
            </a:pPr>
            <a:endParaRPr lang="en-US" dirty="0"/>
          </a:p>
        </p:txBody>
      </p:sp>
      <p:sp>
        <p:nvSpPr>
          <p:cNvPr id="8" name="TextBox 7"/>
          <p:cNvSpPr txBox="1"/>
          <p:nvPr/>
        </p:nvSpPr>
        <p:spPr>
          <a:xfrm>
            <a:off x="1082952" y="7229348"/>
            <a:ext cx="11916083" cy="292388"/>
          </a:xfrm>
          <a:prstGeom prst="rect">
            <a:avLst/>
          </a:prstGeom>
          <a:noFill/>
        </p:spPr>
        <p:txBody>
          <a:bodyPr wrap="none" lIns="0" tIns="0" rIns="0" bIns="0" rtlCol="0">
            <a:spAutoFit/>
          </a:bodyPr>
          <a:lstStyle>
            <a:defPPr>
              <a:defRPr lang="en-US"/>
            </a:defPPr>
            <a:lvl1pPr>
              <a:defRPr sz="2000" b="1"/>
            </a:lvl1pPr>
          </a:lstStyle>
          <a:p>
            <a:r>
              <a:rPr lang="en-US" sz="1900" b="0" dirty="0">
                <a:solidFill>
                  <a:srgbClr val="000000"/>
                </a:solidFill>
              </a:rPr>
              <a:t>Source: U.S. Federal Reserve, WSJ Jan. 2017 forecast.  Note: Actuals are monthly averages. F = Forecast   </a:t>
            </a:r>
          </a:p>
        </p:txBody>
      </p:sp>
      <p:sp>
        <p:nvSpPr>
          <p:cNvPr id="9" name="TextBox 8"/>
          <p:cNvSpPr txBox="1"/>
          <p:nvPr/>
        </p:nvSpPr>
        <p:spPr>
          <a:xfrm>
            <a:off x="919414" y="1329459"/>
            <a:ext cx="11361579" cy="578162"/>
          </a:xfrm>
          <a:prstGeom prst="rect">
            <a:avLst/>
          </a:prstGeom>
          <a:noFill/>
        </p:spPr>
        <p:txBody>
          <a:bodyPr wrap="square" lIns="130609" tIns="65305" rIns="130609" bIns="65305" rtlCol="0">
            <a:spAutoFit/>
          </a:bodyPr>
          <a:lstStyle/>
          <a:p>
            <a:r>
              <a:rPr lang="en-US" sz="2900" dirty="0">
                <a:solidFill>
                  <a:srgbClr val="000000"/>
                </a:solidFill>
              </a:rPr>
              <a:t>U.S. Interest Rates: Actual and Forecasts</a:t>
            </a:r>
          </a:p>
        </p:txBody>
      </p:sp>
    </p:spTree>
    <p:extLst>
      <p:ext uri="{BB962C8B-B14F-4D97-AF65-F5344CB8AC3E}">
        <p14:creationId xmlns:p14="http://schemas.microsoft.com/office/powerpoint/2010/main" val="28195325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2454" y="483600"/>
            <a:ext cx="12494362" cy="658368"/>
          </a:xfrm>
        </p:spPr>
        <p:txBody>
          <a:bodyPr/>
          <a:lstStyle/>
          <a:p>
            <a:r>
              <a:rPr lang="en-US" sz="4000" dirty="0"/>
              <a:t>Outline:</a:t>
            </a:r>
          </a:p>
        </p:txBody>
      </p:sp>
      <p:sp>
        <p:nvSpPr>
          <p:cNvPr id="3" name="Content Placeholder 2"/>
          <p:cNvSpPr>
            <a:spLocks noGrp="1"/>
          </p:cNvSpPr>
          <p:nvPr>
            <p:ph idx="1"/>
          </p:nvPr>
        </p:nvSpPr>
        <p:spPr>
          <a:xfrm>
            <a:off x="1068019" y="1705672"/>
            <a:ext cx="12494362" cy="5811234"/>
          </a:xfrm>
        </p:spPr>
        <p:txBody>
          <a:bodyPr>
            <a:normAutofit/>
          </a:bodyPr>
          <a:lstStyle/>
          <a:p>
            <a:pPr marL="653077" indent="-522462">
              <a:lnSpc>
                <a:spcPts val="4286"/>
              </a:lnSpc>
              <a:spcAft>
                <a:spcPts val="2571"/>
              </a:spcAft>
              <a:buFont typeface="Wingdings" pitchFamily="2" charset="2"/>
              <a:buChar char="Ø"/>
            </a:pPr>
            <a:r>
              <a:rPr lang="en-US" sz="3400" dirty="0">
                <a:solidFill>
                  <a:srgbClr val="000000"/>
                </a:solidFill>
              </a:rPr>
              <a:t>Review of 2016 forecasts </a:t>
            </a:r>
          </a:p>
          <a:p>
            <a:pPr marL="653077" indent="-522462">
              <a:lnSpc>
                <a:spcPts val="4286"/>
              </a:lnSpc>
              <a:spcAft>
                <a:spcPts val="2571"/>
              </a:spcAft>
              <a:buFont typeface="Wingdings" pitchFamily="2" charset="2"/>
              <a:buChar char="Ø"/>
            </a:pPr>
            <a:r>
              <a:rPr lang="en-US" sz="3400" dirty="0">
                <a:solidFill>
                  <a:srgbClr val="000000"/>
                </a:solidFill>
              </a:rPr>
              <a:t>B.C. economic and housing trends </a:t>
            </a:r>
            <a:endParaRPr lang="en-US" sz="3400" dirty="0">
              <a:solidFill>
                <a:srgbClr val="000000"/>
              </a:solidFill>
            </a:endParaRPr>
          </a:p>
          <a:p>
            <a:pPr marL="653077" indent="-522462">
              <a:lnSpc>
                <a:spcPts val="4286"/>
              </a:lnSpc>
              <a:spcAft>
                <a:spcPts val="2571"/>
              </a:spcAft>
              <a:buFont typeface="Wingdings" pitchFamily="2" charset="2"/>
              <a:buChar char="Ø"/>
            </a:pPr>
            <a:r>
              <a:rPr lang="en-US" sz="3400" dirty="0">
                <a:solidFill>
                  <a:srgbClr val="000000"/>
                </a:solidFill>
              </a:rPr>
              <a:t>Macro economic trends and forecasts   </a:t>
            </a:r>
          </a:p>
          <a:p>
            <a:pPr marL="653077" indent="-522462">
              <a:lnSpc>
                <a:spcPts val="4286"/>
              </a:lnSpc>
              <a:spcAft>
                <a:spcPts val="2571"/>
              </a:spcAft>
              <a:buFont typeface="Wingdings" pitchFamily="2" charset="2"/>
              <a:buChar char="Ø"/>
            </a:pPr>
            <a:r>
              <a:rPr lang="en-US" sz="3400" dirty="0">
                <a:solidFill>
                  <a:srgbClr val="000000"/>
                </a:solidFill>
              </a:rPr>
              <a:t>2017 forecasts</a:t>
            </a:r>
          </a:p>
          <a:p>
            <a:pPr marL="653077" indent="-522462">
              <a:lnSpc>
                <a:spcPts val="4286"/>
              </a:lnSpc>
              <a:spcAft>
                <a:spcPts val="2571"/>
              </a:spcAft>
              <a:buFont typeface="Wingdings" pitchFamily="2" charset="2"/>
              <a:buChar char="Ø"/>
            </a:pPr>
            <a:endParaRPr lang="en-US" sz="3400" dirty="0">
              <a:solidFill>
                <a:srgbClr val="000000"/>
              </a:solidFill>
            </a:endParaRPr>
          </a:p>
          <a:p>
            <a:pPr marL="653077" indent="-522462">
              <a:lnSpc>
                <a:spcPts val="4286"/>
              </a:lnSpc>
              <a:spcAft>
                <a:spcPts val="2571"/>
              </a:spcAft>
              <a:buFont typeface="Wingdings" pitchFamily="2" charset="2"/>
              <a:buChar char="Ø"/>
            </a:pPr>
            <a:endParaRPr lang="en-US" sz="3400" dirty="0"/>
          </a:p>
        </p:txBody>
      </p:sp>
    </p:spTree>
    <p:extLst>
      <p:ext uri="{BB962C8B-B14F-4D97-AF65-F5344CB8AC3E}">
        <p14:creationId xmlns:p14="http://schemas.microsoft.com/office/powerpoint/2010/main" val="15393655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502210"/>
            <a:ext cx="12715599" cy="658368"/>
          </a:xfrm>
        </p:spPr>
        <p:txBody>
          <a:bodyPr/>
          <a:lstStyle/>
          <a:p>
            <a:r>
              <a:rPr lang="en-US" sz="4000" dirty="0"/>
              <a:t>Less oversupply ahead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7296703"/>
              </p:ext>
            </p:extLst>
          </p:nvPr>
        </p:nvGraphicFramePr>
        <p:xfrm>
          <a:off x="828398" y="1160578"/>
          <a:ext cx="12869334" cy="618097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982133" y="7341557"/>
            <a:ext cx="4467890" cy="369332"/>
          </a:xfrm>
          <a:prstGeom prst="rect">
            <a:avLst/>
          </a:prstGeom>
          <a:noFill/>
        </p:spPr>
        <p:txBody>
          <a:bodyPr wrap="none" rtlCol="0">
            <a:spAutoFit/>
          </a:bodyPr>
          <a:lstStyle/>
          <a:p>
            <a:r>
              <a:rPr lang="en-US" sz="1800" dirty="0">
                <a:solidFill>
                  <a:srgbClr val="000000"/>
                </a:solidFill>
              </a:rPr>
              <a:t>Source: U.S. E.I.A. January 2017 STEO.</a:t>
            </a:r>
          </a:p>
        </p:txBody>
      </p:sp>
    </p:spTree>
    <p:extLst>
      <p:ext uri="{BB962C8B-B14F-4D97-AF65-F5344CB8AC3E}">
        <p14:creationId xmlns:p14="http://schemas.microsoft.com/office/powerpoint/2010/main" val="14384766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711" y="570282"/>
            <a:ext cx="12738134" cy="814812"/>
          </a:xfrm>
        </p:spPr>
        <p:txBody>
          <a:bodyPr/>
          <a:lstStyle/>
          <a:p>
            <a:r>
              <a:rPr lang="en-US" sz="4000" dirty="0"/>
              <a:t>Modest price expectations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1164860"/>
              </p:ext>
            </p:extLst>
          </p:nvPr>
        </p:nvGraphicFramePr>
        <p:xfrm>
          <a:off x="919410" y="2139594"/>
          <a:ext cx="13138389" cy="519774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004711" y="1847206"/>
            <a:ext cx="1619522" cy="292388"/>
          </a:xfrm>
          <a:prstGeom prst="rect">
            <a:avLst/>
          </a:prstGeom>
          <a:noFill/>
        </p:spPr>
        <p:txBody>
          <a:bodyPr wrap="square" lIns="0" tIns="0" rIns="0" bIns="0" rtlCol="0">
            <a:spAutoFit/>
          </a:bodyPr>
          <a:lstStyle/>
          <a:p>
            <a:r>
              <a:rPr lang="en-US" sz="1900" dirty="0">
                <a:solidFill>
                  <a:srgbClr val="000000"/>
                </a:solidFill>
              </a:rPr>
              <a:t>US$ per barrel</a:t>
            </a:r>
          </a:p>
        </p:txBody>
      </p:sp>
      <p:sp>
        <p:nvSpPr>
          <p:cNvPr id="12" name="TextBox 11"/>
          <p:cNvSpPr txBox="1"/>
          <p:nvPr/>
        </p:nvSpPr>
        <p:spPr>
          <a:xfrm>
            <a:off x="1149947" y="7337341"/>
            <a:ext cx="6236387" cy="292388"/>
          </a:xfrm>
          <a:prstGeom prst="rect">
            <a:avLst/>
          </a:prstGeom>
          <a:noFill/>
        </p:spPr>
        <p:txBody>
          <a:bodyPr wrap="none" lIns="0" tIns="0" rIns="0" bIns="0" rtlCol="0">
            <a:spAutoFit/>
          </a:bodyPr>
          <a:lstStyle/>
          <a:p>
            <a:r>
              <a:rPr lang="en-US" sz="1900" dirty="0">
                <a:solidFill>
                  <a:srgbClr val="000000"/>
                </a:solidFill>
              </a:rPr>
              <a:t>Source: U.S. EIA, NYMEX.  Futures as of Jan. 13, 2016. </a:t>
            </a:r>
          </a:p>
        </p:txBody>
      </p:sp>
      <p:sp>
        <p:nvSpPr>
          <p:cNvPr id="3" name="TextBox 2"/>
          <p:cNvSpPr txBox="1"/>
          <p:nvPr/>
        </p:nvSpPr>
        <p:spPr>
          <a:xfrm>
            <a:off x="919410" y="1269044"/>
            <a:ext cx="11348522" cy="578162"/>
          </a:xfrm>
          <a:prstGeom prst="rect">
            <a:avLst/>
          </a:prstGeom>
          <a:noFill/>
        </p:spPr>
        <p:txBody>
          <a:bodyPr wrap="square" lIns="130609" tIns="65305" rIns="130609" bIns="65305" rtlCol="0">
            <a:spAutoFit/>
          </a:bodyPr>
          <a:lstStyle/>
          <a:p>
            <a:r>
              <a:rPr lang="en-US" sz="2800" dirty="0">
                <a:solidFill>
                  <a:srgbClr val="000000"/>
                </a:solidFill>
              </a:rPr>
              <a:t>WTI Oil Price: Actual and Futures</a:t>
            </a:r>
          </a:p>
        </p:txBody>
      </p:sp>
    </p:spTree>
    <p:extLst>
      <p:ext uri="{BB962C8B-B14F-4D97-AF65-F5344CB8AC3E}">
        <p14:creationId xmlns:p14="http://schemas.microsoft.com/office/powerpoint/2010/main" val="33658887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88748856"/>
              </p:ext>
            </p:extLst>
          </p:nvPr>
        </p:nvGraphicFramePr>
        <p:xfrm>
          <a:off x="1771851" y="1652394"/>
          <a:ext cx="10698479" cy="5212079"/>
        </p:xfrm>
        <a:graphic>
          <a:graphicData uri="http://schemas.openxmlformats.org/drawingml/2006/table">
            <a:tbl>
              <a:tblPr firstRow="1" bandRow="1"/>
              <a:tblGrid>
                <a:gridCol w="5421939">
                  <a:extLst>
                    <a:ext uri="{9D8B030D-6E8A-4147-A177-3AD203B41FA5}">
                      <a16:colId xmlns:a16="http://schemas.microsoft.com/office/drawing/2014/main" val="20000"/>
                    </a:ext>
                  </a:extLst>
                </a:gridCol>
                <a:gridCol w="1319135">
                  <a:extLst>
                    <a:ext uri="{9D8B030D-6E8A-4147-A177-3AD203B41FA5}">
                      <a16:colId xmlns:a16="http://schemas.microsoft.com/office/drawing/2014/main" val="20002"/>
                    </a:ext>
                  </a:extLst>
                </a:gridCol>
                <a:gridCol w="1319135">
                  <a:extLst>
                    <a:ext uri="{9D8B030D-6E8A-4147-A177-3AD203B41FA5}">
                      <a16:colId xmlns:a16="http://schemas.microsoft.com/office/drawing/2014/main" val="20003"/>
                    </a:ext>
                  </a:extLst>
                </a:gridCol>
                <a:gridCol w="1319135">
                  <a:extLst>
                    <a:ext uri="{9D8B030D-6E8A-4147-A177-3AD203B41FA5}">
                      <a16:colId xmlns:a16="http://schemas.microsoft.com/office/drawing/2014/main" val="20004"/>
                    </a:ext>
                  </a:extLst>
                </a:gridCol>
                <a:gridCol w="1319135">
                  <a:extLst>
                    <a:ext uri="{9D8B030D-6E8A-4147-A177-3AD203B41FA5}">
                      <a16:colId xmlns:a16="http://schemas.microsoft.com/office/drawing/2014/main" val="20005"/>
                    </a:ext>
                  </a:extLst>
                </a:gridCol>
              </a:tblGrid>
              <a:tr h="638001">
                <a:tc gridSpan="5">
                  <a:txBody>
                    <a:bodyPr/>
                    <a:lstStyle/>
                    <a:p>
                      <a:r>
                        <a:rPr lang="en-US" sz="2800" b="0" dirty="0">
                          <a:solidFill>
                            <a:schemeClr val="bg1"/>
                          </a:solidFill>
                        </a:rPr>
                        <a:t>Global Economic</a:t>
                      </a:r>
                      <a:r>
                        <a:rPr lang="en-US" sz="2800" b="0" baseline="0" dirty="0">
                          <a:solidFill>
                            <a:schemeClr val="bg1"/>
                          </a:solidFill>
                        </a:rPr>
                        <a:t> Forecasts</a:t>
                      </a:r>
                      <a:endParaRPr lang="en-US" sz="2800" b="0" dirty="0">
                        <a:solidFill>
                          <a:schemeClr val="bg1"/>
                        </a:solidFill>
                      </a:endParaRPr>
                    </a:p>
                  </a:txBody>
                  <a:tcPr marL="146304" marR="146304" marT="54864" marB="54864">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hMerge="1">
                  <a:txBody>
                    <a:bodyPr/>
                    <a:lstStyle/>
                    <a:p>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666600"/>
                    </a:solidFill>
                  </a:tcPr>
                </a:tc>
                <a:tc hMerge="1">
                  <a:txBody>
                    <a:bodyPr/>
                    <a:lstStyle/>
                    <a:p>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666600"/>
                    </a:solidFill>
                  </a:tcPr>
                </a:tc>
                <a:tc hMerge="1">
                  <a:txBody>
                    <a:bodyPr/>
                    <a:lstStyle/>
                    <a:p>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666600"/>
                    </a:solidFill>
                  </a:tcPr>
                </a:tc>
                <a:tc hMerge="1">
                  <a:txBody>
                    <a:bodyPr/>
                    <a:lstStyle/>
                    <a:p>
                      <a:endParaRPr lang="en-US" dirty="0"/>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666600"/>
                    </a:solidFill>
                  </a:tcPr>
                </a:tc>
                <a:extLst>
                  <a:ext uri="{0D108BD9-81ED-4DB2-BD59-A6C34878D82A}">
                    <a16:rowId xmlns:a16="http://schemas.microsoft.com/office/drawing/2014/main" val="10000"/>
                  </a:ext>
                </a:extLst>
              </a:tr>
              <a:tr h="688079">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US" sz="2400" b="0" dirty="0"/>
                        <a:t>Indicator</a:t>
                      </a:r>
                    </a:p>
                  </a:txBody>
                  <a:tcPr marL="146304" marR="146304" marT="54864" marB="54864" anchor="ct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2400" b="0" dirty="0"/>
                        <a:t>2014</a:t>
                      </a:r>
                    </a:p>
                  </a:txBody>
                  <a:tcPr marL="146304" marR="146304" marT="54864" marB="54864" anchor="ct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2400" b="0" dirty="0">
                          <a:solidFill>
                            <a:schemeClr val="bg1"/>
                          </a:solidFill>
                        </a:rPr>
                        <a:t>2015</a:t>
                      </a:r>
                    </a:p>
                  </a:txBody>
                  <a:tcPr marL="146304" marR="146304" marT="54864" marB="54864" anchor="ctr">
                    <a:lnL w="12700" cmpd="sng">
                      <a:solidFill>
                        <a:srgbClr val="FFFFFF"/>
                      </a:solidFill>
                    </a:lnL>
                    <a:lnR w="12700" cmpd="sng">
                      <a:solidFill>
                        <a:srgbClr val="FFFFFF"/>
                      </a:solidFill>
                    </a:lnR>
                    <a:lnT w="38100" cap="flat" cmpd="sng" algn="ctr">
                      <a:solidFill>
                        <a:srgbClr val="FFFFFF"/>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chemeClr val="tx2">
                        <a:lumMod val="75000"/>
                      </a:schemeClr>
                    </a:solidFill>
                  </a:tcPr>
                </a:tc>
                <a:tc>
                  <a:txBody>
                    <a:bodyPr/>
                    <a:lstStyle/>
                    <a:p>
                      <a:pPr algn="ctr"/>
                      <a:r>
                        <a:rPr lang="en-US" sz="2400" b="0" dirty="0">
                          <a:solidFill>
                            <a:schemeClr val="bg1"/>
                          </a:solidFill>
                        </a:rPr>
                        <a:t>2016</a:t>
                      </a:r>
                    </a:p>
                  </a:txBody>
                  <a:tcPr marL="146304" marR="146304" marT="54864" marB="54864" anchor="ctr">
                    <a:lnL w="12700" cmpd="sng">
                      <a:solidFill>
                        <a:srgbClr val="FFFFFF"/>
                      </a:solidFill>
                    </a:lnL>
                    <a:lnR w="12700" cmpd="sng">
                      <a:solidFill>
                        <a:srgbClr val="FFFFFF"/>
                      </a:solidFill>
                    </a:lnR>
                    <a:lnT w="38100" cap="flat" cmpd="sng" algn="ctr">
                      <a:solidFill>
                        <a:srgbClr val="FFFFFF"/>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chemeClr val="tx2">
                        <a:lumMod val="75000"/>
                      </a:schemeClr>
                    </a:solidFill>
                  </a:tcPr>
                </a:tc>
                <a:tc>
                  <a:txBody>
                    <a:bodyPr/>
                    <a:lstStyle/>
                    <a:p>
                      <a:pPr algn="ctr"/>
                      <a:r>
                        <a:rPr lang="en-US" sz="2400" b="0" dirty="0">
                          <a:solidFill>
                            <a:schemeClr val="bg1"/>
                          </a:solidFill>
                        </a:rPr>
                        <a:t>2017</a:t>
                      </a:r>
                    </a:p>
                  </a:txBody>
                  <a:tcPr marL="146304" marR="146304" marT="54864" marB="54864" anchor="ct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10001"/>
                  </a:ext>
                </a:extLst>
              </a:tr>
              <a:tr h="56550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2400" dirty="0">
                          <a:solidFill>
                            <a:srgbClr val="080808"/>
                          </a:solidFill>
                        </a:rPr>
                        <a:t>Global real GDP, % chg.</a:t>
                      </a:r>
                    </a:p>
                  </a:txBody>
                  <a:tcPr marL="146304" marR="146304" marT="54864" marB="54864" anchor="ctr">
                    <a:lnL w="12700" cmpd="sng">
                      <a:solidFill>
                        <a:srgbClr val="FFFFFF"/>
                      </a:solidFill>
                    </a:lnL>
                    <a:lnR w="12700" cap="flat" cmpd="sng" algn="ctr">
                      <a:solidFill>
                        <a:srgbClr val="FFFFFF"/>
                      </a:solidFill>
                      <a:prstDash val="solid"/>
                      <a:round/>
                      <a:headEnd type="none" w="med" len="med"/>
                      <a:tailEnd type="none" w="med" len="med"/>
                    </a:lnR>
                    <a:lnT w="381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3.4</a:t>
                      </a:r>
                    </a:p>
                  </a:txBody>
                  <a:tcPr marL="146304" marR="438912" marT="54864" marB="54864" anchor="ct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3.2</a:t>
                      </a:r>
                    </a:p>
                  </a:txBody>
                  <a:tcPr marL="146304" marR="438912" marT="54864" marB="54864" anchor="ctr">
                    <a:lnL w="12700" cmpd="sng">
                      <a:solidFill>
                        <a:srgbClr val="FFFFFF"/>
                      </a:solidFill>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3.1</a:t>
                      </a:r>
                    </a:p>
                  </a:txBody>
                  <a:tcPr marL="146304" marR="438912" marT="54864" marB="54864" anchor="ctr">
                    <a:lnL w="12700" cmpd="sng">
                      <a:solidFill>
                        <a:srgbClr val="FFFFFF"/>
                      </a:solidFill>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en-US" sz="2400" dirty="0">
                          <a:solidFill>
                            <a:srgbClr val="080808"/>
                          </a:solidFill>
                        </a:rPr>
                        <a:t>3.4</a:t>
                      </a:r>
                    </a:p>
                  </a:txBody>
                  <a:tcPr marL="146304" marR="438912" marT="54864" marB="54864" anchor="ctr">
                    <a:lnL w="12700" cap="flat" cmpd="sng" algn="ctr">
                      <a:solidFill>
                        <a:srgbClr val="FFFFFF"/>
                      </a:solidFill>
                      <a:prstDash val="solid"/>
                      <a:round/>
                      <a:headEnd type="none" w="med" len="med"/>
                      <a:tailEnd type="none" w="med" len="med"/>
                    </a:lnL>
                    <a:lnR w="12700" cmpd="sng">
                      <a:solidFill>
                        <a:srgbClr val="FFFFFF"/>
                      </a:solidFill>
                    </a:lnR>
                    <a:lnT w="381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56550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2400" dirty="0">
                          <a:solidFill>
                            <a:srgbClr val="080808"/>
                          </a:solidFill>
                        </a:rPr>
                        <a:t>U.S. real GDP, % chg.</a:t>
                      </a:r>
                    </a:p>
                  </a:txBody>
                  <a:tcPr marL="146304" marR="146304" marT="54864" marB="54864"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2.4</a:t>
                      </a:r>
                    </a:p>
                  </a:txBody>
                  <a:tcPr marL="146304" marR="438912" marT="54864" marB="5486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2.6</a:t>
                      </a:r>
                    </a:p>
                  </a:txBody>
                  <a:tcPr marL="146304" marR="438912" marT="54864" marB="5486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1.6</a:t>
                      </a:r>
                    </a:p>
                  </a:txBody>
                  <a:tcPr marL="146304" marR="438912" marT="54864" marB="5486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r"/>
                      <a:r>
                        <a:rPr lang="en-US" sz="2400" dirty="0">
                          <a:solidFill>
                            <a:srgbClr val="080808"/>
                          </a:solidFill>
                        </a:rPr>
                        <a:t>1.9</a:t>
                      </a:r>
                    </a:p>
                  </a:txBody>
                  <a:tcPr marL="146304" marR="438912" marT="54864" marB="54864"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extLst>
                  <a:ext uri="{0D108BD9-81ED-4DB2-BD59-A6C34878D82A}">
                    <a16:rowId xmlns:a16="http://schemas.microsoft.com/office/drawing/2014/main" val="10003"/>
                  </a:ext>
                </a:extLst>
              </a:tr>
              <a:tr h="565500">
                <a:tc>
                  <a:txBody>
                    <a:bodyPr/>
                    <a:lstStyle/>
                    <a:p>
                      <a:r>
                        <a:rPr lang="en-US" sz="2400" dirty="0">
                          <a:solidFill>
                            <a:srgbClr val="080808"/>
                          </a:solidFill>
                        </a:rPr>
                        <a:t>China real GDP,</a:t>
                      </a:r>
                      <a:r>
                        <a:rPr lang="en-US" sz="2400" baseline="0" dirty="0">
                          <a:solidFill>
                            <a:srgbClr val="080808"/>
                          </a:solidFill>
                        </a:rPr>
                        <a:t> % chg.</a:t>
                      </a:r>
                      <a:endParaRPr lang="en-US" sz="2400" dirty="0">
                        <a:solidFill>
                          <a:srgbClr val="080808"/>
                        </a:solidFill>
                      </a:endParaRPr>
                    </a:p>
                  </a:txBody>
                  <a:tcPr marL="146304" marR="146304" marT="54864" marB="54864"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7.3</a:t>
                      </a:r>
                    </a:p>
                  </a:txBody>
                  <a:tcPr marL="146304" marR="438912" marT="54864" marB="5486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6.9</a:t>
                      </a:r>
                    </a:p>
                  </a:txBody>
                  <a:tcPr marL="146304" marR="438912" marT="54864" marB="5486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6.7</a:t>
                      </a:r>
                    </a:p>
                  </a:txBody>
                  <a:tcPr marL="146304" marR="438912" marT="54864" marB="5486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r"/>
                      <a:r>
                        <a:rPr lang="en-US" sz="2400" dirty="0">
                          <a:solidFill>
                            <a:srgbClr val="080808"/>
                          </a:solidFill>
                        </a:rPr>
                        <a:t>6.5</a:t>
                      </a:r>
                    </a:p>
                  </a:txBody>
                  <a:tcPr marL="146304" marR="438912" marT="54864" marB="54864" anchor="ct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10004"/>
                  </a:ext>
                </a:extLst>
              </a:tr>
              <a:tr h="565500">
                <a:tc>
                  <a:txBody>
                    <a:bodyPr/>
                    <a:lstStyle/>
                    <a:p>
                      <a:r>
                        <a:rPr lang="en-US" sz="2400" dirty="0">
                          <a:solidFill>
                            <a:srgbClr val="080808"/>
                          </a:solidFill>
                        </a:rPr>
                        <a:t>Japan</a:t>
                      </a:r>
                      <a:r>
                        <a:rPr lang="en-US" sz="2400" baseline="0" dirty="0">
                          <a:solidFill>
                            <a:srgbClr val="080808"/>
                          </a:solidFill>
                        </a:rPr>
                        <a:t> real GDP</a:t>
                      </a:r>
                      <a:r>
                        <a:rPr lang="en-US" sz="2400" dirty="0">
                          <a:solidFill>
                            <a:srgbClr val="080808"/>
                          </a:solidFill>
                        </a:rPr>
                        <a:t>,</a:t>
                      </a:r>
                      <a:r>
                        <a:rPr lang="en-US" sz="2400" baseline="0" dirty="0">
                          <a:solidFill>
                            <a:srgbClr val="080808"/>
                          </a:solidFill>
                        </a:rPr>
                        <a:t> % chg.</a:t>
                      </a:r>
                      <a:endParaRPr lang="en-US" sz="2400" dirty="0">
                        <a:solidFill>
                          <a:srgbClr val="080808"/>
                        </a:solidFill>
                      </a:endParaRPr>
                    </a:p>
                  </a:txBody>
                  <a:tcPr marL="146304" marR="146304" marT="54864" marB="54864"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-0.1</a:t>
                      </a:r>
                    </a:p>
                  </a:txBody>
                  <a:tcPr marL="146304" marR="438912" marT="54864" marB="5486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1.2</a:t>
                      </a:r>
                    </a:p>
                  </a:txBody>
                  <a:tcPr marL="146304" marR="438912" marT="54864" marB="5486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0.9</a:t>
                      </a:r>
                    </a:p>
                  </a:txBody>
                  <a:tcPr marL="146304" marR="438912" marT="54864" marB="5486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r"/>
                      <a:r>
                        <a:rPr lang="en-US" sz="2400" dirty="0">
                          <a:solidFill>
                            <a:srgbClr val="080808"/>
                          </a:solidFill>
                        </a:rPr>
                        <a:t>0.8</a:t>
                      </a:r>
                    </a:p>
                  </a:txBody>
                  <a:tcPr marL="146304" marR="438912" marT="54864" marB="54864"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extLst>
                  <a:ext uri="{0D108BD9-81ED-4DB2-BD59-A6C34878D82A}">
                    <a16:rowId xmlns:a16="http://schemas.microsoft.com/office/drawing/2014/main" val="10005"/>
                  </a:ext>
                </a:extLst>
              </a:tr>
              <a:tr h="56550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2400" dirty="0">
                          <a:solidFill>
                            <a:srgbClr val="080808"/>
                          </a:solidFill>
                        </a:rPr>
                        <a:t>S. Korea, real GDP, % chg.</a:t>
                      </a:r>
                    </a:p>
                  </a:txBody>
                  <a:tcPr marL="146304" marR="146304" marT="54864" marB="54864"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3.3</a:t>
                      </a:r>
                    </a:p>
                  </a:txBody>
                  <a:tcPr marL="146304" marR="438912" marT="54864" marB="5486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2.6</a:t>
                      </a:r>
                    </a:p>
                  </a:txBody>
                  <a:tcPr marL="146304" marR="438912" marT="54864" marB="5486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2.7</a:t>
                      </a:r>
                    </a:p>
                  </a:txBody>
                  <a:tcPr marL="146304" marR="438912" marT="54864" marB="5486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r"/>
                      <a:r>
                        <a:rPr lang="en-US" sz="2400" dirty="0">
                          <a:solidFill>
                            <a:srgbClr val="080808"/>
                          </a:solidFill>
                        </a:rPr>
                        <a:t>2.5</a:t>
                      </a:r>
                    </a:p>
                  </a:txBody>
                  <a:tcPr marL="146304" marR="438912" marT="54864" marB="54864"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10006"/>
                  </a:ext>
                </a:extLst>
              </a:tr>
              <a:tr h="56550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2400" dirty="0">
                          <a:solidFill>
                            <a:srgbClr val="080808"/>
                          </a:solidFill>
                        </a:rPr>
                        <a:t>EU real GDP, % chg.</a:t>
                      </a:r>
                    </a:p>
                  </a:txBody>
                  <a:tcPr marL="146304" marR="146304" marT="54864" marB="54864"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1.4</a:t>
                      </a:r>
                    </a:p>
                  </a:txBody>
                  <a:tcPr marL="146304" marR="438912" marT="54864" marB="5486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2.3</a:t>
                      </a:r>
                    </a:p>
                  </a:txBody>
                  <a:tcPr marL="146304" marR="438912" marT="54864" marB="5486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1.8</a:t>
                      </a:r>
                    </a:p>
                  </a:txBody>
                  <a:tcPr marL="146304" marR="438912" marT="54864" marB="5486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tc>
                  <a:txBody>
                    <a:bodyPr/>
                    <a:lstStyle/>
                    <a:p>
                      <a:pPr algn="r"/>
                      <a:r>
                        <a:rPr lang="en-US" sz="2400" dirty="0">
                          <a:solidFill>
                            <a:srgbClr val="080808"/>
                          </a:solidFill>
                        </a:rPr>
                        <a:t>1.5</a:t>
                      </a:r>
                    </a:p>
                  </a:txBody>
                  <a:tcPr marL="146304" marR="438912" marT="54864" marB="54864"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2">
                        <a:lumMod val="85000"/>
                      </a:schemeClr>
                    </a:solidFill>
                  </a:tcPr>
                </a:tc>
                <a:extLst>
                  <a:ext uri="{0D108BD9-81ED-4DB2-BD59-A6C34878D82A}">
                    <a16:rowId xmlns:a16="http://schemas.microsoft.com/office/drawing/2014/main" val="10007"/>
                  </a:ext>
                </a:extLst>
              </a:tr>
              <a:tr h="492999">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solidFill>
                            <a:srgbClr val="080808"/>
                          </a:solidFill>
                        </a:rPr>
                        <a:t>Source: IMF, Consensus Forecasts.</a:t>
                      </a:r>
                    </a:p>
                  </a:txBody>
                  <a:tcPr marL="146304" marR="146304" marT="54864" marB="54864"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8"/>
                  </a:ext>
                </a:extLst>
              </a:tr>
            </a:tbl>
          </a:graphicData>
        </a:graphic>
      </p:graphicFrame>
      <p:sp>
        <p:nvSpPr>
          <p:cNvPr id="5" name="Title 1"/>
          <p:cNvSpPr>
            <a:spLocks noGrp="1"/>
          </p:cNvSpPr>
          <p:nvPr>
            <p:ph type="title"/>
          </p:nvPr>
        </p:nvSpPr>
        <p:spPr>
          <a:xfrm>
            <a:off x="1771851" y="592684"/>
            <a:ext cx="12613618" cy="658368"/>
          </a:xfrm>
        </p:spPr>
        <p:txBody>
          <a:bodyPr vert="horz" lIns="0" tIns="0" rIns="0" bIns="0" rtlCol="0" anchor="t" anchorCtr="0">
            <a:noAutofit/>
          </a:bodyPr>
          <a:lstStyle/>
          <a:p>
            <a:r>
              <a:rPr lang="en-US" sz="4000" dirty="0"/>
              <a:t>Modest growth pickup in 2017</a:t>
            </a:r>
          </a:p>
        </p:txBody>
      </p:sp>
    </p:spTree>
    <p:extLst>
      <p:ext uri="{BB962C8B-B14F-4D97-AF65-F5344CB8AC3E}">
        <p14:creationId xmlns:p14="http://schemas.microsoft.com/office/powerpoint/2010/main" val="39083903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1487492" y="474049"/>
            <a:ext cx="12978653" cy="747445"/>
          </a:xfrm>
          <a:prstGeom prst="rect">
            <a:avLst/>
          </a:prstGeom>
          <a:noFill/>
        </p:spPr>
        <p:txBody>
          <a:bodyPr wrap="square" lIns="130615" tIns="65308" rIns="130615" bIns="65308" rtlCol="0">
            <a:spAutoFit/>
          </a:bodyPr>
          <a:lstStyle/>
          <a:p>
            <a:pPr lvl="0"/>
            <a:r>
              <a:rPr lang="en-US" sz="4000" dirty="0">
                <a:solidFill>
                  <a:schemeClr val="accent1"/>
                </a:solidFill>
              </a:rPr>
              <a:t>Moderate growth in 2017</a:t>
            </a:r>
          </a:p>
        </p:txBody>
      </p:sp>
      <p:graphicFrame>
        <p:nvGraphicFramePr>
          <p:cNvPr id="4" name="Table 3"/>
          <p:cNvGraphicFramePr>
            <a:graphicFrameLocks noGrp="1"/>
          </p:cNvGraphicFramePr>
          <p:nvPr>
            <p:extLst>
              <p:ext uri="{D42A27DB-BD31-4B8C-83A1-F6EECF244321}">
                <p14:modId xmlns:p14="http://schemas.microsoft.com/office/powerpoint/2010/main" val="1216211889"/>
              </p:ext>
            </p:extLst>
          </p:nvPr>
        </p:nvGraphicFramePr>
        <p:xfrm>
          <a:off x="1629154" y="1513558"/>
          <a:ext cx="11338560" cy="5671020"/>
        </p:xfrm>
        <a:graphic>
          <a:graphicData uri="http://schemas.openxmlformats.org/drawingml/2006/table">
            <a:tbl>
              <a:tblPr firstRow="1" bandRow="1"/>
              <a:tblGrid>
                <a:gridCol w="512064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gridCol w="1554480">
                  <a:extLst>
                    <a:ext uri="{9D8B030D-6E8A-4147-A177-3AD203B41FA5}">
                      <a16:colId xmlns:a16="http://schemas.microsoft.com/office/drawing/2014/main" val="20005"/>
                    </a:ext>
                  </a:extLst>
                </a:gridCol>
              </a:tblGrid>
              <a:tr h="588066">
                <a:tc gridSpan="5">
                  <a:txBody>
                    <a:bodyPr/>
                    <a:lstStyle/>
                    <a:p>
                      <a:r>
                        <a:rPr lang="en-US" sz="2800" b="0" dirty="0">
                          <a:solidFill>
                            <a:schemeClr val="bg1"/>
                          </a:solidFill>
                        </a:rPr>
                        <a:t>Economic</a:t>
                      </a:r>
                      <a:r>
                        <a:rPr lang="en-US" sz="2800" b="0" baseline="0" dirty="0">
                          <a:solidFill>
                            <a:schemeClr val="bg1"/>
                          </a:solidFill>
                        </a:rPr>
                        <a:t> Forecasts: Canada</a:t>
                      </a:r>
                      <a:endParaRPr lang="en-US" sz="2800" b="0" dirty="0">
                        <a:solidFill>
                          <a:schemeClr val="bg1"/>
                        </a:solidFill>
                      </a:endParaRPr>
                    </a:p>
                  </a:txBody>
                  <a:tcPr marL="234086" marR="234086" marT="65837" marB="65837">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hMerge="1">
                  <a:txBody>
                    <a:bodyPr/>
                    <a:lstStyle/>
                    <a:p>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666600"/>
                    </a:solidFill>
                  </a:tcPr>
                </a:tc>
                <a:tc hMerge="1">
                  <a:txBody>
                    <a:bodyPr/>
                    <a:lstStyle/>
                    <a:p>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666600"/>
                    </a:solidFill>
                  </a:tcPr>
                </a:tc>
                <a:tc hMerge="1">
                  <a:txBody>
                    <a:bodyPr/>
                    <a:lstStyle/>
                    <a:p>
                      <a:endParaRPr lang="en-US" dirty="0"/>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666600"/>
                    </a:solidFill>
                  </a:tcPr>
                </a:tc>
                <a:tc hMerge="1">
                  <a:txBody>
                    <a:bodyPr/>
                    <a:lstStyle/>
                    <a:p>
                      <a:endParaRPr lang="en-US" dirty="0"/>
                    </a:p>
                  </a:txBody>
                  <a:tcP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666600"/>
                    </a:solidFill>
                  </a:tcPr>
                </a:tc>
                <a:extLst>
                  <a:ext uri="{0D108BD9-81ED-4DB2-BD59-A6C34878D82A}">
                    <a16:rowId xmlns:a16="http://schemas.microsoft.com/office/drawing/2014/main" val="10000"/>
                  </a:ext>
                </a:extLst>
              </a:tr>
              <a:tr h="749471">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lvl="1" algn="l"/>
                      <a:r>
                        <a:rPr lang="en-US" sz="2400" b="0" dirty="0"/>
                        <a:t>Indicator</a:t>
                      </a:r>
                    </a:p>
                  </a:txBody>
                  <a:tcPr marL="234086" marR="234086" marT="65837" marB="65837" anchor="ct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2400" b="0" dirty="0"/>
                        <a:t>2014</a:t>
                      </a:r>
                    </a:p>
                  </a:txBody>
                  <a:tcPr marL="234086" marR="234086" marT="65837" marB="65837" anchor="ct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2400" b="0" dirty="0"/>
                        <a:t>2015</a:t>
                      </a:r>
                    </a:p>
                  </a:txBody>
                  <a:tcPr marL="234086" marR="234086" marT="65837" marB="65837" anchor="ctr">
                    <a:lnL w="12700" cmpd="sng">
                      <a:solidFill>
                        <a:srgbClr val="FFFFFF"/>
                      </a:solidFill>
                    </a:lnL>
                    <a:lnR w="12700" cmpd="sng">
                      <a:solidFill>
                        <a:srgbClr val="FFFFFF"/>
                      </a:solid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algn="ctr"/>
                      <a:r>
                        <a:rPr lang="en-US" sz="2400" b="0" dirty="0">
                          <a:solidFill>
                            <a:schemeClr val="bg1"/>
                          </a:solidFill>
                        </a:rPr>
                        <a:t>2016</a:t>
                      </a:r>
                    </a:p>
                  </a:txBody>
                  <a:tcPr marL="234086" marR="234086" marT="65837" marB="65837" anchor="ctr">
                    <a:lnL w="12700" cmpd="sng">
                      <a:solidFill>
                        <a:srgbClr val="FFFFFF"/>
                      </a:solidFill>
                    </a:lnL>
                    <a:lnR w="12700" cmpd="sng">
                      <a:solidFill>
                        <a:srgbClr val="FFFFFF"/>
                      </a:solidFill>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tx2">
                        <a:lumMod val="75000"/>
                      </a:schemeClr>
                    </a:solidFill>
                  </a:tcPr>
                </a:tc>
                <a:tc>
                  <a:txBody>
                    <a:bodyPr/>
                    <a:lstStyle/>
                    <a:p>
                      <a:pPr algn="ctr"/>
                      <a:r>
                        <a:rPr lang="en-US" sz="2400" b="0" dirty="0">
                          <a:solidFill>
                            <a:schemeClr val="bg1"/>
                          </a:solidFill>
                        </a:rPr>
                        <a:t>2017</a:t>
                      </a:r>
                    </a:p>
                  </a:txBody>
                  <a:tcPr marL="234086" marR="234086" marT="65837" marB="65837" anchor="ct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38100" cmpd="sng">
                      <a:solidFill>
                        <a:srgbClr val="FFFFFF"/>
                      </a:solidFill>
                    </a:lnB>
                    <a:lnTlToBr w="12700" cmpd="sng">
                      <a:noFill/>
                      <a:prstDash val="solid"/>
                    </a:lnTlToBr>
                    <a:lnBlToTr w="12700" cmpd="sng">
                      <a:noFill/>
                      <a:prstDash val="solid"/>
                    </a:lnBlToTr>
                    <a:solidFill>
                      <a:schemeClr val="tx2">
                        <a:lumMod val="75000"/>
                      </a:schemeClr>
                    </a:solidFill>
                  </a:tcPr>
                </a:tc>
                <a:extLst>
                  <a:ext uri="{0D108BD9-81ED-4DB2-BD59-A6C34878D82A}">
                    <a16:rowId xmlns:a16="http://schemas.microsoft.com/office/drawing/2014/main" val="10001"/>
                  </a:ext>
                </a:extLst>
              </a:tr>
              <a:tr h="546061">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2400" dirty="0">
                          <a:solidFill>
                            <a:srgbClr val="080808"/>
                          </a:solidFill>
                        </a:rPr>
                        <a:t>Nominal GDP, % change</a:t>
                      </a:r>
                    </a:p>
                  </a:txBody>
                  <a:tcPr marL="468173" marR="234086" marT="65837" marB="65837" anchor="ctr">
                    <a:lnL w="12700" cmpd="sng">
                      <a:solidFill>
                        <a:srgbClr val="FFFFFF"/>
                      </a:solidFill>
                    </a:lnL>
                    <a:lnR w="12700" cap="flat" cmpd="sng" algn="ctr">
                      <a:solidFill>
                        <a:srgbClr val="FFFFFF"/>
                      </a:solidFill>
                      <a:prstDash val="solid"/>
                      <a:round/>
                      <a:headEnd type="none" w="med" len="med"/>
                      <a:tailEnd type="none" w="med" len="med"/>
                    </a:lnR>
                    <a:lnT w="381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4.4</a:t>
                      </a:r>
                    </a:p>
                  </a:txBody>
                  <a:tcPr marL="0" marR="292608" marT="0" marB="0" anchor="ctr">
                    <a:lnL w="12700" cap="flat" cmpd="sng" algn="ctr">
                      <a:solidFill>
                        <a:srgbClr val="FFFFFF"/>
                      </a:solidFill>
                      <a:prstDash val="solid"/>
                      <a:round/>
                      <a:headEnd type="none" w="med" len="med"/>
                      <a:tailEnd type="none" w="med" len="med"/>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66600">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0.2</a:t>
                      </a:r>
                    </a:p>
                  </a:txBody>
                  <a:tcPr marL="0" marR="292608"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666600">
                        <a:tint val="40000"/>
                      </a:srgbClr>
                    </a:solidFill>
                  </a:tcPr>
                </a:tc>
                <a:tc>
                  <a:txBody>
                    <a:bodyPr/>
                    <a:lstStyle/>
                    <a:p>
                      <a:pPr algn="r"/>
                      <a:r>
                        <a:rPr lang="en-US" sz="2400" dirty="0">
                          <a:solidFill>
                            <a:srgbClr val="080808"/>
                          </a:solidFill>
                        </a:rPr>
                        <a:t>2.1</a:t>
                      </a:r>
                    </a:p>
                  </a:txBody>
                  <a:tcPr marL="0" marR="292608"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666600">
                        <a:tint val="40000"/>
                      </a:srgbClr>
                    </a:solidFill>
                  </a:tcPr>
                </a:tc>
                <a:tc>
                  <a:txBody>
                    <a:bodyPr/>
                    <a:lstStyle/>
                    <a:p>
                      <a:pPr algn="r"/>
                      <a:r>
                        <a:rPr lang="en-US" sz="2400" dirty="0">
                          <a:solidFill>
                            <a:srgbClr val="080808"/>
                          </a:solidFill>
                        </a:rPr>
                        <a:t>4.1</a:t>
                      </a:r>
                    </a:p>
                  </a:txBody>
                  <a:tcPr marL="0" marR="292608" marT="0" marB="0" anchor="ctr">
                    <a:lnL w="12700" cap="flat" cmpd="sng" algn="ctr">
                      <a:solidFill>
                        <a:srgbClr val="FFFFFF"/>
                      </a:solidFill>
                      <a:prstDash val="solid"/>
                      <a:round/>
                      <a:headEnd type="none" w="med" len="med"/>
                      <a:tailEnd type="none" w="med" len="med"/>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666600">
                        <a:tint val="40000"/>
                      </a:srgbClr>
                    </a:solidFill>
                  </a:tcPr>
                </a:tc>
                <a:extLst>
                  <a:ext uri="{0D108BD9-81ED-4DB2-BD59-A6C34878D82A}">
                    <a16:rowId xmlns:a16="http://schemas.microsoft.com/office/drawing/2014/main" val="10002"/>
                  </a:ext>
                </a:extLst>
              </a:tr>
              <a:tr h="546061">
                <a:tc>
                  <a:txBody>
                    <a:bodyPr/>
                    <a:lstStyle/>
                    <a:p>
                      <a:r>
                        <a:rPr lang="en-US" sz="2400" dirty="0">
                          <a:solidFill>
                            <a:srgbClr val="080808"/>
                          </a:solidFill>
                        </a:rPr>
                        <a:t>Real GDP,</a:t>
                      </a:r>
                      <a:r>
                        <a:rPr lang="en-US" sz="2400" baseline="0" dirty="0">
                          <a:solidFill>
                            <a:srgbClr val="080808"/>
                          </a:solidFill>
                        </a:rPr>
                        <a:t> % </a:t>
                      </a:r>
                      <a:r>
                        <a:rPr lang="en-US" sz="2400" dirty="0">
                          <a:solidFill>
                            <a:srgbClr val="080808"/>
                          </a:solidFill>
                        </a:rPr>
                        <a:t>change</a:t>
                      </a:r>
                    </a:p>
                  </a:txBody>
                  <a:tcPr marL="468173" marR="234086" marT="65837" marB="65837"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66600">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2.5</a:t>
                      </a:r>
                    </a:p>
                  </a:txBody>
                  <a:tcPr marL="0" marR="292608" marT="0" marB="0"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66600">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0.9</a:t>
                      </a:r>
                    </a:p>
                  </a:txBody>
                  <a:tcPr marL="0" marR="292608"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66600">
                        <a:tint val="20000"/>
                      </a:srgbClr>
                    </a:solidFill>
                  </a:tcPr>
                </a:tc>
                <a:tc>
                  <a:txBody>
                    <a:bodyPr/>
                    <a:lstStyle/>
                    <a:p>
                      <a:pPr algn="r"/>
                      <a:r>
                        <a:rPr lang="en-US" sz="2400" dirty="0">
                          <a:solidFill>
                            <a:srgbClr val="080808"/>
                          </a:solidFill>
                        </a:rPr>
                        <a:t>1.3</a:t>
                      </a:r>
                    </a:p>
                  </a:txBody>
                  <a:tcPr marL="0" marR="292608"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66600">
                        <a:tint val="20000"/>
                      </a:srgbClr>
                    </a:solidFill>
                  </a:tcPr>
                </a:tc>
                <a:tc>
                  <a:txBody>
                    <a:bodyPr/>
                    <a:lstStyle/>
                    <a:p>
                      <a:pPr algn="r"/>
                      <a:r>
                        <a:rPr lang="en-US" sz="2400" dirty="0">
                          <a:solidFill>
                            <a:srgbClr val="080808"/>
                          </a:solidFill>
                        </a:rPr>
                        <a:t>2.0</a:t>
                      </a:r>
                    </a:p>
                  </a:txBody>
                  <a:tcPr marL="0" marR="292608" marT="0" marB="0" anchor="ct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666600">
                        <a:tint val="20000"/>
                      </a:srgbClr>
                    </a:solidFill>
                  </a:tcPr>
                </a:tc>
                <a:extLst>
                  <a:ext uri="{0D108BD9-81ED-4DB2-BD59-A6C34878D82A}">
                    <a16:rowId xmlns:a16="http://schemas.microsoft.com/office/drawing/2014/main" val="10003"/>
                  </a:ext>
                </a:extLst>
              </a:tr>
              <a:tr h="546061">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2400" dirty="0">
                          <a:solidFill>
                            <a:srgbClr val="080808"/>
                          </a:solidFill>
                        </a:rPr>
                        <a:t>Employment, % change</a:t>
                      </a:r>
                    </a:p>
                  </a:txBody>
                  <a:tcPr marL="468173" marR="234086" marT="65837" marB="65837"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66600">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0.6</a:t>
                      </a:r>
                    </a:p>
                  </a:txBody>
                  <a:tcPr marL="0" marR="2926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66600">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0.8</a:t>
                      </a:r>
                    </a:p>
                  </a:txBody>
                  <a:tcPr marL="0" marR="2926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66600">
                        <a:tint val="40000"/>
                      </a:srgbClr>
                    </a:solidFill>
                  </a:tcPr>
                </a:tc>
                <a:tc>
                  <a:txBody>
                    <a:bodyPr/>
                    <a:lstStyle/>
                    <a:p>
                      <a:pPr algn="r"/>
                      <a:r>
                        <a:rPr lang="en-US" sz="2400" dirty="0">
                          <a:solidFill>
                            <a:srgbClr val="080808"/>
                          </a:solidFill>
                        </a:rPr>
                        <a:t>0.7</a:t>
                      </a:r>
                    </a:p>
                  </a:txBody>
                  <a:tcPr marL="0" marR="2926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66600">
                        <a:tint val="40000"/>
                      </a:srgbClr>
                    </a:solidFill>
                  </a:tcPr>
                </a:tc>
                <a:tc>
                  <a:txBody>
                    <a:bodyPr/>
                    <a:lstStyle/>
                    <a:p>
                      <a:pPr algn="r"/>
                      <a:r>
                        <a:rPr lang="en-US" sz="2400" dirty="0">
                          <a:solidFill>
                            <a:srgbClr val="080808"/>
                          </a:solidFill>
                        </a:rPr>
                        <a:t>0.9</a:t>
                      </a:r>
                    </a:p>
                  </a:txBody>
                  <a:tcPr marL="0" marR="292608" marT="0" marB="0"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66600">
                        <a:tint val="40000"/>
                      </a:srgbClr>
                    </a:solidFill>
                  </a:tcPr>
                </a:tc>
                <a:extLst>
                  <a:ext uri="{0D108BD9-81ED-4DB2-BD59-A6C34878D82A}">
                    <a16:rowId xmlns:a16="http://schemas.microsoft.com/office/drawing/2014/main" val="10004"/>
                  </a:ext>
                </a:extLst>
              </a:tr>
              <a:tr h="546061">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2400" dirty="0">
                          <a:solidFill>
                            <a:srgbClr val="080808"/>
                          </a:solidFill>
                        </a:rPr>
                        <a:t>Unemployment rate, %</a:t>
                      </a:r>
                    </a:p>
                  </a:txBody>
                  <a:tcPr marL="468173" marR="234086" marT="65837" marB="65837"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6.9</a:t>
                      </a:r>
                    </a:p>
                  </a:txBody>
                  <a:tcPr marL="0" marR="2926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6.9</a:t>
                      </a:r>
                    </a:p>
                  </a:txBody>
                  <a:tcPr marL="0" marR="2926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r"/>
                      <a:r>
                        <a:rPr lang="en-US" sz="2400" dirty="0">
                          <a:solidFill>
                            <a:srgbClr val="080808"/>
                          </a:solidFill>
                        </a:rPr>
                        <a:t>7.0</a:t>
                      </a:r>
                    </a:p>
                  </a:txBody>
                  <a:tcPr marL="0" marR="2926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r"/>
                      <a:r>
                        <a:rPr lang="en-US" sz="2400" dirty="0">
                          <a:solidFill>
                            <a:srgbClr val="080808"/>
                          </a:solidFill>
                        </a:rPr>
                        <a:t>6.8</a:t>
                      </a:r>
                    </a:p>
                  </a:txBody>
                  <a:tcPr marL="0" marR="292608" marT="0" marB="0" anchor="ct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10005"/>
                  </a:ext>
                </a:extLst>
              </a:tr>
              <a:tr h="546061">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2400" baseline="0" dirty="0">
                          <a:solidFill>
                            <a:srgbClr val="080808"/>
                          </a:solidFill>
                        </a:rPr>
                        <a:t>3-mo. T-bill rate, %</a:t>
                      </a:r>
                      <a:endParaRPr lang="en-US" sz="2400" dirty="0">
                        <a:solidFill>
                          <a:srgbClr val="080808"/>
                        </a:solidFill>
                      </a:endParaRPr>
                    </a:p>
                  </a:txBody>
                  <a:tcPr marL="468173" marR="234086" marT="65837" marB="65837"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66600">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0.91</a:t>
                      </a:r>
                    </a:p>
                  </a:txBody>
                  <a:tcPr marL="0" marR="2926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66600">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0.65</a:t>
                      </a:r>
                    </a:p>
                  </a:txBody>
                  <a:tcPr marL="0" marR="2926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66600">
                        <a:tint val="40000"/>
                      </a:srgbClr>
                    </a:solidFill>
                  </a:tcPr>
                </a:tc>
                <a:tc>
                  <a:txBody>
                    <a:bodyPr/>
                    <a:lstStyle/>
                    <a:p>
                      <a:pPr algn="r"/>
                      <a:r>
                        <a:rPr lang="en-US" sz="2400" dirty="0">
                          <a:solidFill>
                            <a:srgbClr val="080808"/>
                          </a:solidFill>
                        </a:rPr>
                        <a:t>0.50</a:t>
                      </a:r>
                    </a:p>
                  </a:txBody>
                  <a:tcPr marL="0" marR="2926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66600">
                        <a:tint val="40000"/>
                      </a:srgbClr>
                    </a:solidFill>
                  </a:tcPr>
                </a:tc>
                <a:tc>
                  <a:txBody>
                    <a:bodyPr/>
                    <a:lstStyle/>
                    <a:p>
                      <a:pPr algn="r"/>
                      <a:r>
                        <a:rPr lang="en-US" sz="2400" dirty="0">
                          <a:solidFill>
                            <a:srgbClr val="080808"/>
                          </a:solidFill>
                        </a:rPr>
                        <a:t>0.50</a:t>
                      </a:r>
                    </a:p>
                  </a:txBody>
                  <a:tcPr marL="0" marR="292608" marT="0" marB="0" anchor="ct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666600">
                        <a:tint val="40000"/>
                      </a:srgbClr>
                    </a:solidFill>
                  </a:tcPr>
                </a:tc>
                <a:extLst>
                  <a:ext uri="{0D108BD9-81ED-4DB2-BD59-A6C34878D82A}">
                    <a16:rowId xmlns:a16="http://schemas.microsoft.com/office/drawing/2014/main" val="10006"/>
                  </a:ext>
                </a:extLst>
              </a:tr>
              <a:tr h="546061">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2400" dirty="0">
                          <a:solidFill>
                            <a:srgbClr val="080808"/>
                          </a:solidFill>
                        </a:rPr>
                        <a:t>10-y</a:t>
                      </a:r>
                      <a:r>
                        <a:rPr lang="en-US" sz="2400" baseline="0" dirty="0">
                          <a:solidFill>
                            <a:srgbClr val="080808"/>
                          </a:solidFill>
                        </a:rPr>
                        <a:t> GoC bond,</a:t>
                      </a:r>
                      <a:r>
                        <a:rPr lang="en-US" sz="2400" dirty="0">
                          <a:solidFill>
                            <a:srgbClr val="080808"/>
                          </a:solidFill>
                        </a:rPr>
                        <a:t> % </a:t>
                      </a:r>
                    </a:p>
                  </a:txBody>
                  <a:tcPr marL="468173" marR="234086" marT="65837" marB="65837"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2.23</a:t>
                      </a:r>
                    </a:p>
                  </a:txBody>
                  <a:tcPr marL="0" marR="2926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1.52</a:t>
                      </a:r>
                    </a:p>
                  </a:txBody>
                  <a:tcPr marL="0" marR="2926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r"/>
                      <a:r>
                        <a:rPr lang="en-US" sz="2400" dirty="0">
                          <a:solidFill>
                            <a:srgbClr val="080808"/>
                          </a:solidFill>
                        </a:rPr>
                        <a:t>1.25</a:t>
                      </a:r>
                    </a:p>
                  </a:txBody>
                  <a:tcPr marL="0" marR="2926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a:txBody>
                    <a:bodyPr/>
                    <a:lstStyle/>
                    <a:p>
                      <a:pPr algn="r"/>
                      <a:r>
                        <a:rPr lang="en-US" sz="2400" dirty="0">
                          <a:solidFill>
                            <a:srgbClr val="080808"/>
                          </a:solidFill>
                        </a:rPr>
                        <a:t>2.00</a:t>
                      </a:r>
                    </a:p>
                  </a:txBody>
                  <a:tcPr marL="0" marR="292608" marT="0" marB="0" anchor="ctr">
                    <a:lnL w="12700" cap="flat" cmpd="sng" algn="ctr">
                      <a:solidFill>
                        <a:srgbClr val="FFFFFF"/>
                      </a:solidFill>
                      <a:prstDash val="solid"/>
                      <a:round/>
                      <a:headEnd type="none" w="med" len="med"/>
                      <a:tailEnd type="none" w="med" len="med"/>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AEA"/>
                    </a:solidFill>
                  </a:tcPr>
                </a:tc>
                <a:extLst>
                  <a:ext uri="{0D108BD9-81ED-4DB2-BD59-A6C34878D82A}">
                    <a16:rowId xmlns:a16="http://schemas.microsoft.com/office/drawing/2014/main" val="10007"/>
                  </a:ext>
                </a:extLst>
              </a:tr>
              <a:tr h="546061">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2400" baseline="0" dirty="0">
                          <a:solidFill>
                            <a:srgbClr val="080808"/>
                          </a:solidFill>
                        </a:rPr>
                        <a:t>U.S.- Canada FX, cents </a:t>
                      </a:r>
                      <a:endParaRPr lang="en-US" sz="2400" dirty="0">
                        <a:solidFill>
                          <a:srgbClr val="080808"/>
                        </a:solidFill>
                      </a:endParaRPr>
                    </a:p>
                  </a:txBody>
                  <a:tcPr marL="468173" marR="234086" marT="65837" marB="65837"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90.6</a:t>
                      </a:r>
                    </a:p>
                  </a:txBody>
                  <a:tcPr marL="0" marR="2926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r"/>
                      <a:r>
                        <a:rPr lang="en-US" sz="2400" dirty="0">
                          <a:solidFill>
                            <a:srgbClr val="080808"/>
                          </a:solidFill>
                        </a:rPr>
                        <a:t>78.3</a:t>
                      </a:r>
                    </a:p>
                  </a:txBody>
                  <a:tcPr marL="0" marR="2926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a:r>
                        <a:rPr lang="en-US" sz="2400" dirty="0">
                          <a:solidFill>
                            <a:srgbClr val="080808"/>
                          </a:solidFill>
                        </a:rPr>
                        <a:t>75.5</a:t>
                      </a:r>
                    </a:p>
                  </a:txBody>
                  <a:tcPr marL="0" marR="292608"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r"/>
                      <a:r>
                        <a:rPr lang="en-US" sz="2400" dirty="0">
                          <a:solidFill>
                            <a:srgbClr val="080808"/>
                          </a:solidFill>
                        </a:rPr>
                        <a:t>74.1</a:t>
                      </a:r>
                    </a:p>
                  </a:txBody>
                  <a:tcPr marL="0" marR="292608" marT="0" marB="0"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8"/>
                  </a:ext>
                </a:extLst>
              </a:tr>
              <a:tr h="511056">
                <a:tc gridSpan="5">
                  <a:txBody>
                    <a:bodyPr/>
                    <a:lstStyle/>
                    <a:p>
                      <a:r>
                        <a:rPr lang="en-US" sz="1700" dirty="0">
                          <a:solidFill>
                            <a:srgbClr val="080808"/>
                          </a:solidFill>
                        </a:rPr>
                        <a:t>Source: Statistics Canada, CREA, Central 1 Credit Union.  Note: Annual averages.</a:t>
                      </a:r>
                    </a:p>
                  </a:txBody>
                  <a:tcPr marL="234086" marR="234086" marT="65837" marB="65837"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EAEAEA"/>
                    </a:solidFill>
                  </a:tcPr>
                </a:tc>
                <a:tc hMerge="1">
                  <a:txBody>
                    <a:bodyPr/>
                    <a:lstStyle/>
                    <a:p>
                      <a:endParaRPr lang="en-US" dirty="0">
                        <a:solidFill>
                          <a:srgbClr val="080808"/>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666600">
                        <a:tint val="40000"/>
                      </a:srgbClr>
                    </a:solidFill>
                  </a:tcPr>
                </a:tc>
                <a:tc hMerge="1">
                  <a:txBody>
                    <a:bodyPr/>
                    <a:lstStyle/>
                    <a:p>
                      <a:endParaRPr lang="en-US" dirty="0">
                        <a:solidFill>
                          <a:srgbClr val="080808"/>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666600">
                        <a:tint val="40000"/>
                      </a:srgbClr>
                    </a:solidFill>
                  </a:tcPr>
                </a:tc>
                <a:tc hMerge="1">
                  <a:txBody>
                    <a:bodyPr/>
                    <a:lstStyle/>
                    <a:p>
                      <a:endParaRPr lang="en-US" dirty="0">
                        <a:solidFill>
                          <a:srgbClr val="080808"/>
                        </a:solidFil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666600">
                        <a:tint val="40000"/>
                      </a:srgbClr>
                    </a:solidFill>
                  </a:tcPr>
                </a:tc>
                <a:tc hMerge="1">
                  <a:txBody>
                    <a:bodyPr/>
                    <a:lstStyle/>
                    <a:p>
                      <a:endParaRPr lang="en-US" dirty="0">
                        <a:solidFill>
                          <a:srgbClr val="080808"/>
                        </a:solidFill>
                      </a:endParaRPr>
                    </a:p>
                  </a:txBody>
                  <a:tcP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666600">
                        <a:tint val="40000"/>
                      </a:srgb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3769237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416" y="632816"/>
            <a:ext cx="12635346" cy="1371600"/>
          </a:xfrm>
        </p:spPr>
        <p:txBody>
          <a:bodyPr/>
          <a:lstStyle/>
          <a:p>
            <a:r>
              <a:rPr lang="en-US" sz="4000" dirty="0"/>
              <a:t>2017 Economic Forecasts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57576371"/>
              </p:ext>
            </p:extLst>
          </p:nvPr>
        </p:nvGraphicFramePr>
        <p:xfrm>
          <a:off x="1144360" y="1568275"/>
          <a:ext cx="12414112" cy="4608576"/>
        </p:xfrm>
        <a:graphic>
          <a:graphicData uri="http://schemas.openxmlformats.org/drawingml/2006/table">
            <a:tbl>
              <a:tblPr firstRow="1" bandRow="1">
                <a:tableStyleId>{616DA210-FB5B-4158-B5E0-FEB733F419BA}</a:tableStyleId>
              </a:tblPr>
              <a:tblGrid>
                <a:gridCol w="6222016">
                  <a:extLst>
                    <a:ext uri="{9D8B030D-6E8A-4147-A177-3AD203B41FA5}">
                      <a16:colId xmlns:a16="http://schemas.microsoft.com/office/drawing/2014/main" val="20000"/>
                    </a:ext>
                  </a:extLst>
                </a:gridCol>
                <a:gridCol w="2064032">
                  <a:extLst>
                    <a:ext uri="{9D8B030D-6E8A-4147-A177-3AD203B41FA5}">
                      <a16:colId xmlns:a16="http://schemas.microsoft.com/office/drawing/2014/main" val="20001"/>
                    </a:ext>
                  </a:extLst>
                </a:gridCol>
                <a:gridCol w="2064032">
                  <a:extLst>
                    <a:ext uri="{9D8B030D-6E8A-4147-A177-3AD203B41FA5}">
                      <a16:colId xmlns:a16="http://schemas.microsoft.com/office/drawing/2014/main" val="20002"/>
                    </a:ext>
                  </a:extLst>
                </a:gridCol>
                <a:gridCol w="2064032">
                  <a:extLst>
                    <a:ext uri="{9D8B030D-6E8A-4147-A177-3AD203B41FA5}">
                      <a16:colId xmlns:a16="http://schemas.microsoft.com/office/drawing/2014/main" val="20003"/>
                    </a:ext>
                  </a:extLst>
                </a:gridCol>
              </a:tblGrid>
              <a:tr h="658368">
                <a:tc>
                  <a:txBody>
                    <a:bodyPr/>
                    <a:lstStyle/>
                    <a:p>
                      <a:pPr algn="l"/>
                      <a:r>
                        <a:rPr lang="en-US" sz="2400" b="0" dirty="0">
                          <a:solidFill>
                            <a:srgbClr val="000000"/>
                          </a:solidFill>
                        </a:rPr>
                        <a:t>   B.C.</a:t>
                      </a:r>
                      <a:r>
                        <a:rPr lang="en-US" sz="2400" b="0" baseline="0" dirty="0">
                          <a:solidFill>
                            <a:srgbClr val="000000"/>
                          </a:solidFill>
                        </a:rPr>
                        <a:t> </a:t>
                      </a:r>
                      <a:r>
                        <a:rPr lang="en-US" sz="2400" b="0" dirty="0">
                          <a:solidFill>
                            <a:srgbClr val="000000"/>
                          </a:solidFill>
                        </a:rPr>
                        <a:t>Indicators</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dirty="0">
                          <a:solidFill>
                            <a:srgbClr val="000000"/>
                          </a:solidFill>
                        </a:rPr>
                        <a:t>2015 </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dirty="0">
                          <a:solidFill>
                            <a:srgbClr val="000000"/>
                          </a:solidFill>
                        </a:rPr>
                        <a:t>2016 </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dirty="0">
                          <a:solidFill>
                            <a:srgbClr val="000000"/>
                          </a:solidFill>
                        </a:rPr>
                        <a:t>2017 f</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58368">
                <a:tc>
                  <a:txBody>
                    <a:bodyPr/>
                    <a:lstStyle/>
                    <a:p>
                      <a:r>
                        <a:rPr lang="en-US" sz="2400" b="0" dirty="0">
                          <a:solidFill>
                            <a:srgbClr val="000000"/>
                          </a:solidFill>
                        </a:rPr>
                        <a:t>Employment, % change</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1.2</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3.2</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2.0</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58368">
                <a:tc>
                  <a:txBody>
                    <a:bodyPr/>
                    <a:lstStyle/>
                    <a:p>
                      <a:r>
                        <a:rPr lang="en-US" sz="2400" b="0" dirty="0">
                          <a:solidFill>
                            <a:srgbClr val="000000"/>
                          </a:solidFill>
                        </a:rPr>
                        <a:t>Unemployment rate, %</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6.2</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6.0</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5.5</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58368">
                <a:tc>
                  <a:txBody>
                    <a:bodyPr/>
                    <a:lstStyle/>
                    <a:p>
                      <a:r>
                        <a:rPr lang="en-US" sz="2400" b="0" dirty="0">
                          <a:solidFill>
                            <a:srgbClr val="000000"/>
                          </a:solidFill>
                        </a:rPr>
                        <a:t>Population, % change</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0.9</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1.3</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1.4</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658368">
                <a:tc>
                  <a:txBody>
                    <a:bodyPr/>
                    <a:lstStyle/>
                    <a:p>
                      <a:r>
                        <a:rPr lang="en-US" sz="2400" b="0" dirty="0">
                          <a:solidFill>
                            <a:srgbClr val="000000"/>
                          </a:solidFill>
                        </a:rPr>
                        <a:t>Retail sales, % change</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6.0</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6.3*</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7.0</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658368">
                <a:tc>
                  <a:txBody>
                    <a:bodyPr/>
                    <a:lstStyle/>
                    <a:p>
                      <a:r>
                        <a:rPr lang="en-US" sz="2400" b="0" dirty="0">
                          <a:solidFill>
                            <a:srgbClr val="000000"/>
                          </a:solidFill>
                        </a:rPr>
                        <a:t>Prime rate, % </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2.70</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2.70</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2.70</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658368">
                <a:tc>
                  <a:txBody>
                    <a:bodyPr/>
                    <a:lstStyle/>
                    <a:p>
                      <a:r>
                        <a:rPr lang="en-US" sz="2400" b="0" dirty="0">
                          <a:solidFill>
                            <a:srgbClr val="000000"/>
                          </a:solidFill>
                        </a:rPr>
                        <a:t>5-yr mortgage rate, %</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4.67</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4.66</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4.75</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5" name="TextBox 4"/>
          <p:cNvSpPr txBox="1"/>
          <p:nvPr/>
        </p:nvSpPr>
        <p:spPr>
          <a:xfrm>
            <a:off x="1086416" y="6285392"/>
            <a:ext cx="12414112" cy="307777"/>
          </a:xfrm>
          <a:prstGeom prst="rect">
            <a:avLst/>
          </a:prstGeom>
          <a:noFill/>
        </p:spPr>
        <p:txBody>
          <a:bodyPr wrap="square" lIns="0" tIns="0" rIns="0" bIns="0" rtlCol="0">
            <a:spAutoFit/>
          </a:bodyPr>
          <a:lstStyle/>
          <a:p>
            <a:r>
              <a:rPr lang="en-US" sz="2000" dirty="0">
                <a:solidFill>
                  <a:srgbClr val="000000"/>
                </a:solidFill>
              </a:rPr>
              <a:t>Source:  Statistics Canada,  C1CU.  f = forecast, a = actual. *Oct.</a:t>
            </a:r>
          </a:p>
        </p:txBody>
      </p:sp>
    </p:spTree>
    <p:extLst>
      <p:ext uri="{BB962C8B-B14F-4D97-AF65-F5344CB8AC3E}">
        <p14:creationId xmlns:p14="http://schemas.microsoft.com/office/powerpoint/2010/main" val="3103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1460" y="531216"/>
            <a:ext cx="12782704" cy="778295"/>
          </a:xfrm>
        </p:spPr>
        <p:txBody>
          <a:bodyPr/>
          <a:lstStyle/>
          <a:p>
            <a:r>
              <a:rPr lang="en-US" sz="4000" dirty="0"/>
              <a:t>2017 Housing Forecasts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1425735"/>
              </p:ext>
            </p:extLst>
          </p:nvPr>
        </p:nvGraphicFramePr>
        <p:xfrm>
          <a:off x="861459" y="1568275"/>
          <a:ext cx="12767990" cy="4937760"/>
        </p:xfrm>
        <a:graphic>
          <a:graphicData uri="http://schemas.openxmlformats.org/drawingml/2006/table">
            <a:tbl>
              <a:tblPr firstRow="1" bandRow="1">
                <a:tableStyleId>{616DA210-FB5B-4158-B5E0-FEB733F419BA}</a:tableStyleId>
              </a:tblPr>
              <a:tblGrid>
                <a:gridCol w="7173029">
                  <a:extLst>
                    <a:ext uri="{9D8B030D-6E8A-4147-A177-3AD203B41FA5}">
                      <a16:colId xmlns:a16="http://schemas.microsoft.com/office/drawing/2014/main" val="20000"/>
                    </a:ext>
                  </a:extLst>
                </a:gridCol>
                <a:gridCol w="1864987">
                  <a:extLst>
                    <a:ext uri="{9D8B030D-6E8A-4147-A177-3AD203B41FA5}">
                      <a16:colId xmlns:a16="http://schemas.microsoft.com/office/drawing/2014/main" val="20001"/>
                    </a:ext>
                  </a:extLst>
                </a:gridCol>
                <a:gridCol w="1864987">
                  <a:extLst>
                    <a:ext uri="{9D8B030D-6E8A-4147-A177-3AD203B41FA5}">
                      <a16:colId xmlns:a16="http://schemas.microsoft.com/office/drawing/2014/main" val="20002"/>
                    </a:ext>
                  </a:extLst>
                </a:gridCol>
                <a:gridCol w="1864987">
                  <a:extLst>
                    <a:ext uri="{9D8B030D-6E8A-4147-A177-3AD203B41FA5}">
                      <a16:colId xmlns:a16="http://schemas.microsoft.com/office/drawing/2014/main" val="20003"/>
                    </a:ext>
                  </a:extLst>
                </a:gridCol>
              </a:tblGrid>
              <a:tr h="822960">
                <a:tc>
                  <a:txBody>
                    <a:bodyPr/>
                    <a:lstStyle/>
                    <a:p>
                      <a:pPr algn="l"/>
                      <a:r>
                        <a:rPr lang="en-US" sz="2400" b="0" dirty="0">
                          <a:solidFill>
                            <a:srgbClr val="000000"/>
                          </a:solidFill>
                        </a:rPr>
                        <a:t>     B.C.</a:t>
                      </a:r>
                      <a:r>
                        <a:rPr lang="en-US" sz="2400" b="0" baseline="0" dirty="0">
                          <a:solidFill>
                            <a:srgbClr val="000000"/>
                          </a:solidFill>
                        </a:rPr>
                        <a:t> </a:t>
                      </a:r>
                      <a:r>
                        <a:rPr lang="en-US" sz="2400" b="0" dirty="0">
                          <a:solidFill>
                            <a:srgbClr val="000000"/>
                          </a:solidFill>
                        </a:rPr>
                        <a:t>Indicators</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dirty="0">
                          <a:solidFill>
                            <a:srgbClr val="000000"/>
                          </a:solidFill>
                        </a:rPr>
                        <a:t>2015 </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dirty="0">
                          <a:solidFill>
                            <a:srgbClr val="000000"/>
                          </a:solidFill>
                        </a:rPr>
                        <a:t>2016</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dirty="0">
                          <a:solidFill>
                            <a:srgbClr val="000000"/>
                          </a:solidFill>
                        </a:rPr>
                        <a:t>2017 f</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822960">
                <a:tc>
                  <a:txBody>
                    <a:bodyPr/>
                    <a:lstStyle/>
                    <a:p>
                      <a:r>
                        <a:rPr lang="en-US" sz="2400" b="0" dirty="0">
                          <a:solidFill>
                            <a:srgbClr val="000000"/>
                          </a:solidFill>
                        </a:rPr>
                        <a:t>Housing sales % change</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22.0</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9.5</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-12.0</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822960">
                <a:tc>
                  <a:txBody>
                    <a:bodyPr/>
                    <a:lstStyle/>
                    <a:p>
                      <a:r>
                        <a:rPr lang="en-US" sz="2400" b="0" dirty="0">
                          <a:solidFill>
                            <a:srgbClr val="000000"/>
                          </a:solidFill>
                        </a:rPr>
                        <a:t>Housing starts, % change</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11.9</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32.0</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-6.0</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822960">
                <a:tc>
                  <a:txBody>
                    <a:bodyPr/>
                    <a:lstStyle/>
                    <a:p>
                      <a:r>
                        <a:rPr lang="en-US" sz="2400" b="0" dirty="0">
                          <a:solidFill>
                            <a:srgbClr val="000000"/>
                          </a:solidFill>
                        </a:rPr>
                        <a:t>Average sale price, % change</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12.0</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8.6</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-3.0</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822960">
                <a:tc>
                  <a:txBody>
                    <a:bodyPr/>
                    <a:lstStyle/>
                    <a:p>
                      <a:r>
                        <a:rPr lang="en-US" sz="2400" b="0" dirty="0">
                          <a:solidFill>
                            <a:srgbClr val="000000"/>
                          </a:solidFill>
                        </a:rPr>
                        <a:t>Lower Mainland HPI, % change</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10.2</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26.6</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2.0</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822960">
                <a:tc>
                  <a:txBody>
                    <a:bodyPr/>
                    <a:lstStyle/>
                    <a:p>
                      <a:r>
                        <a:rPr lang="en-US" sz="2400" b="0" dirty="0">
                          <a:solidFill>
                            <a:srgbClr val="000000"/>
                          </a:solidFill>
                        </a:rPr>
                        <a:t>Private apt. rental</a:t>
                      </a:r>
                      <a:r>
                        <a:rPr lang="en-US" sz="2400" b="0" baseline="0" dirty="0">
                          <a:solidFill>
                            <a:srgbClr val="000000"/>
                          </a:solidFill>
                        </a:rPr>
                        <a:t> vacancy rate</a:t>
                      </a:r>
                      <a:r>
                        <a:rPr lang="en-US" sz="2400" b="0" dirty="0">
                          <a:solidFill>
                            <a:srgbClr val="000000"/>
                          </a:solidFill>
                        </a:rPr>
                        <a:t>, % , Oct.</a:t>
                      </a: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1.2</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1.3</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1.0</a:t>
                      </a:r>
                    </a:p>
                  </a:txBody>
                  <a:tcPr marL="0" marR="585216"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5" name="TextBox 4"/>
          <p:cNvSpPr txBox="1"/>
          <p:nvPr/>
        </p:nvSpPr>
        <p:spPr>
          <a:xfrm>
            <a:off x="861460" y="6725959"/>
            <a:ext cx="6586740" cy="307777"/>
          </a:xfrm>
          <a:prstGeom prst="rect">
            <a:avLst/>
          </a:prstGeom>
          <a:noFill/>
        </p:spPr>
        <p:txBody>
          <a:bodyPr wrap="none" lIns="0" tIns="0" rIns="0" bIns="0" rtlCol="0">
            <a:spAutoFit/>
          </a:bodyPr>
          <a:lstStyle/>
          <a:p>
            <a:r>
              <a:rPr lang="en-US" sz="2000" dirty="0">
                <a:solidFill>
                  <a:srgbClr val="000000"/>
                </a:solidFill>
              </a:rPr>
              <a:t>Source:  CREA, CMHC,  C1CU.   f = forecast,  a = actual. </a:t>
            </a:r>
          </a:p>
        </p:txBody>
      </p:sp>
    </p:spTree>
    <p:extLst>
      <p:ext uri="{BB962C8B-B14F-4D97-AF65-F5344CB8AC3E}">
        <p14:creationId xmlns:p14="http://schemas.microsoft.com/office/powerpoint/2010/main" val="36488108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14804" y="2822511"/>
            <a:ext cx="5359832" cy="1764030"/>
          </a:xfrm>
        </p:spPr>
        <p:txBody>
          <a:bodyPr/>
          <a:lstStyle/>
          <a:p>
            <a:r>
              <a:rPr lang="en-US" sz="4600" b="0" dirty="0"/>
              <a:t>Thank you</a:t>
            </a:r>
            <a:br>
              <a:rPr lang="en-US" sz="4600" b="0" dirty="0"/>
            </a:br>
            <a:endParaRPr lang="en-US" sz="4600" b="0" dirty="0"/>
          </a:p>
        </p:txBody>
      </p:sp>
      <p:sp>
        <p:nvSpPr>
          <p:cNvPr id="3" name="Subtitle 2"/>
          <p:cNvSpPr>
            <a:spLocks noGrp="1"/>
          </p:cNvSpPr>
          <p:nvPr>
            <p:ph type="subTitle" idx="1"/>
          </p:nvPr>
        </p:nvSpPr>
        <p:spPr>
          <a:xfrm>
            <a:off x="1064261" y="6972961"/>
            <a:ext cx="10241280" cy="54863"/>
          </a:xfrm>
        </p:spPr>
        <p:txBody>
          <a:bodyPr>
            <a:normAutofit fontScale="25000" lnSpcReduction="20000"/>
          </a:bodyPr>
          <a:lstStyle/>
          <a:p>
            <a:endParaRPr lang="en-US" dirty="0"/>
          </a:p>
        </p:txBody>
      </p:sp>
    </p:spTree>
    <p:extLst>
      <p:ext uri="{BB962C8B-B14F-4D97-AF65-F5344CB8AC3E}">
        <p14:creationId xmlns:p14="http://schemas.microsoft.com/office/powerpoint/2010/main" val="3328000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1460" y="486059"/>
            <a:ext cx="12477904" cy="800874"/>
          </a:xfrm>
        </p:spPr>
        <p:txBody>
          <a:bodyPr/>
          <a:lstStyle/>
          <a:p>
            <a:r>
              <a:rPr lang="en-US" sz="4000" dirty="0"/>
              <a:t>Review of 2016 economic forecasts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4202080"/>
              </p:ext>
            </p:extLst>
          </p:nvPr>
        </p:nvGraphicFramePr>
        <p:xfrm>
          <a:off x="861459" y="1568275"/>
          <a:ext cx="12967431" cy="4791456"/>
        </p:xfrm>
        <a:graphic>
          <a:graphicData uri="http://schemas.openxmlformats.org/drawingml/2006/table">
            <a:tbl>
              <a:tblPr firstRow="1" bandRow="1">
                <a:tableStyleId>{616DA210-FB5B-4158-B5E0-FEB733F419BA}</a:tableStyleId>
              </a:tblPr>
              <a:tblGrid>
                <a:gridCol w="4877446">
                  <a:extLst>
                    <a:ext uri="{9D8B030D-6E8A-4147-A177-3AD203B41FA5}">
                      <a16:colId xmlns:a16="http://schemas.microsoft.com/office/drawing/2014/main" val="20000"/>
                    </a:ext>
                  </a:extLst>
                </a:gridCol>
                <a:gridCol w="1617997">
                  <a:extLst>
                    <a:ext uri="{9D8B030D-6E8A-4147-A177-3AD203B41FA5}">
                      <a16:colId xmlns:a16="http://schemas.microsoft.com/office/drawing/2014/main" val="20001"/>
                    </a:ext>
                  </a:extLst>
                </a:gridCol>
                <a:gridCol w="1617997">
                  <a:extLst>
                    <a:ext uri="{9D8B030D-6E8A-4147-A177-3AD203B41FA5}">
                      <a16:colId xmlns:a16="http://schemas.microsoft.com/office/drawing/2014/main" val="20002"/>
                    </a:ext>
                  </a:extLst>
                </a:gridCol>
                <a:gridCol w="1617997">
                  <a:extLst>
                    <a:ext uri="{9D8B030D-6E8A-4147-A177-3AD203B41FA5}">
                      <a16:colId xmlns:a16="http://schemas.microsoft.com/office/drawing/2014/main" val="20003"/>
                    </a:ext>
                  </a:extLst>
                </a:gridCol>
                <a:gridCol w="1617997">
                  <a:extLst>
                    <a:ext uri="{9D8B030D-6E8A-4147-A177-3AD203B41FA5}">
                      <a16:colId xmlns:a16="http://schemas.microsoft.com/office/drawing/2014/main" val="20004"/>
                    </a:ext>
                  </a:extLst>
                </a:gridCol>
                <a:gridCol w="1617997">
                  <a:extLst>
                    <a:ext uri="{9D8B030D-6E8A-4147-A177-3AD203B41FA5}">
                      <a16:colId xmlns:a16="http://schemas.microsoft.com/office/drawing/2014/main" val="20005"/>
                    </a:ext>
                  </a:extLst>
                </a:gridCol>
              </a:tblGrid>
              <a:tr h="658368">
                <a:tc>
                  <a:txBody>
                    <a:bodyPr/>
                    <a:lstStyle/>
                    <a:p>
                      <a:pPr algn="ctr"/>
                      <a:r>
                        <a:rPr lang="en-US" sz="2400" b="0" dirty="0">
                          <a:solidFill>
                            <a:srgbClr val="000000"/>
                          </a:solidFill>
                        </a:rPr>
                        <a:t>Indicators</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dirty="0">
                          <a:solidFill>
                            <a:srgbClr val="000000"/>
                          </a:solidFill>
                        </a:rPr>
                        <a:t>2015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dirty="0">
                          <a:solidFill>
                            <a:srgbClr val="000000"/>
                          </a:solidFill>
                        </a:rPr>
                        <a:t>2016 f</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dirty="0">
                          <a:solidFill>
                            <a:srgbClr val="000000"/>
                          </a:solidFill>
                        </a:rPr>
                        <a:t>2016 a</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dirty="0">
                          <a:solidFill>
                            <a:srgbClr val="000000"/>
                          </a:solidFill>
                        </a:rPr>
                        <a:t>Diff.</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dirty="0">
                          <a:solidFill>
                            <a:srgbClr val="000000"/>
                          </a:solidFill>
                        </a:rPr>
                        <a:t>Trend</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694944">
                <a:tc>
                  <a:txBody>
                    <a:bodyPr/>
                    <a:lstStyle/>
                    <a:p>
                      <a:pPr marL="182880"/>
                      <a:r>
                        <a:rPr lang="en-US" sz="2400" b="0" dirty="0">
                          <a:solidFill>
                            <a:srgbClr val="000000"/>
                          </a:solidFill>
                        </a:rPr>
                        <a:t>B.C. Employment, </a:t>
                      </a:r>
                      <a:r>
                        <a:rPr lang="en-US" sz="2200" b="0" dirty="0">
                          <a:solidFill>
                            <a:srgbClr val="000000"/>
                          </a:solidFill>
                        </a:rPr>
                        <a:t>% change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1.2</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1.5</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3.2</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1.7</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Y</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731520">
                <a:tc>
                  <a:txBody>
                    <a:bodyPr/>
                    <a:lstStyle/>
                    <a:p>
                      <a:pPr marL="182880"/>
                      <a:r>
                        <a:rPr lang="en-US" sz="2400" b="0" dirty="0">
                          <a:solidFill>
                            <a:srgbClr val="000000"/>
                          </a:solidFill>
                        </a:rPr>
                        <a:t>B.C. Unemployment rate,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6.2</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6.0</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6.0</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0.0</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Y</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94944">
                <a:tc>
                  <a:txBody>
                    <a:bodyPr/>
                    <a:lstStyle/>
                    <a:p>
                      <a:pPr marL="182880"/>
                      <a:r>
                        <a:rPr lang="en-US" sz="2400" b="0" dirty="0">
                          <a:solidFill>
                            <a:srgbClr val="000000"/>
                          </a:solidFill>
                        </a:rPr>
                        <a:t>B.C. Population, </a:t>
                      </a:r>
                      <a:r>
                        <a:rPr lang="en-US" sz="2200" b="0" dirty="0">
                          <a:solidFill>
                            <a:srgbClr val="000000"/>
                          </a:solidFill>
                        </a:rPr>
                        <a:t>% change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0.9</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1.0</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1.3</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-0.3</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Y</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694944">
                <a:tc>
                  <a:txBody>
                    <a:bodyPr/>
                    <a:lstStyle/>
                    <a:p>
                      <a:pPr marL="182880"/>
                      <a:r>
                        <a:rPr lang="en-US" sz="2400" b="0" dirty="0">
                          <a:solidFill>
                            <a:srgbClr val="000000"/>
                          </a:solidFill>
                        </a:rPr>
                        <a:t>B.C. Retail sales, </a:t>
                      </a:r>
                      <a:r>
                        <a:rPr lang="en-US" sz="2200" b="0" dirty="0">
                          <a:solidFill>
                            <a:srgbClr val="000000"/>
                          </a:solidFill>
                        </a:rPr>
                        <a:t>% change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6.0</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7.0</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6.3*</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0.8</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Y</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658368">
                <a:tc>
                  <a:txBody>
                    <a:bodyPr/>
                    <a:lstStyle/>
                    <a:p>
                      <a:pPr marL="182880"/>
                      <a:r>
                        <a:rPr lang="en-US" sz="2400" b="0" dirty="0">
                          <a:solidFill>
                            <a:srgbClr val="000000"/>
                          </a:solidFill>
                        </a:rPr>
                        <a:t>Prime rate, %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2.79</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2.70</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2.70</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0.0</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Y</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658368">
                <a:tc>
                  <a:txBody>
                    <a:bodyPr/>
                    <a:lstStyle/>
                    <a:p>
                      <a:pPr marL="182880"/>
                      <a:r>
                        <a:rPr lang="en-US" sz="2400" b="0" dirty="0">
                          <a:solidFill>
                            <a:srgbClr val="000000"/>
                          </a:solidFill>
                        </a:rPr>
                        <a:t>5-yr mortgage rate,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4.67</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4.70</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4.66</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0.04</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N</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5" name="TextBox 4"/>
          <p:cNvSpPr txBox="1"/>
          <p:nvPr/>
        </p:nvSpPr>
        <p:spPr>
          <a:xfrm>
            <a:off x="861460" y="6503338"/>
            <a:ext cx="8620950" cy="307777"/>
          </a:xfrm>
          <a:prstGeom prst="rect">
            <a:avLst/>
          </a:prstGeom>
          <a:noFill/>
        </p:spPr>
        <p:txBody>
          <a:bodyPr wrap="none" lIns="0" tIns="0" rIns="0" bIns="0" rtlCol="0">
            <a:spAutoFit/>
          </a:bodyPr>
          <a:lstStyle/>
          <a:p>
            <a:r>
              <a:rPr lang="en-US" sz="2000" dirty="0">
                <a:solidFill>
                  <a:srgbClr val="000000"/>
                </a:solidFill>
              </a:rPr>
              <a:t>Source:  Statistics Canada,  C1CU.   f = forecast,  a = actual, *YTD October </a:t>
            </a:r>
          </a:p>
        </p:txBody>
      </p:sp>
    </p:spTree>
    <p:extLst>
      <p:ext uri="{BB962C8B-B14F-4D97-AF65-F5344CB8AC3E}">
        <p14:creationId xmlns:p14="http://schemas.microsoft.com/office/powerpoint/2010/main" val="2762060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1458" y="486060"/>
            <a:ext cx="12387593" cy="676696"/>
          </a:xfrm>
        </p:spPr>
        <p:txBody>
          <a:bodyPr/>
          <a:lstStyle/>
          <a:p>
            <a:r>
              <a:rPr lang="en-US" sz="4000" dirty="0"/>
              <a:t>Review of 2016 housing forecasts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10138512"/>
              </p:ext>
            </p:extLst>
          </p:nvPr>
        </p:nvGraphicFramePr>
        <p:xfrm>
          <a:off x="861461" y="1568275"/>
          <a:ext cx="12933562" cy="4937760"/>
        </p:xfrm>
        <a:graphic>
          <a:graphicData uri="http://schemas.openxmlformats.org/drawingml/2006/table">
            <a:tbl>
              <a:tblPr firstRow="1" bandRow="1">
                <a:tableStyleId>{616DA210-FB5B-4158-B5E0-FEB733F419BA}</a:tableStyleId>
              </a:tblPr>
              <a:tblGrid>
                <a:gridCol w="4917067">
                  <a:extLst>
                    <a:ext uri="{9D8B030D-6E8A-4147-A177-3AD203B41FA5}">
                      <a16:colId xmlns:a16="http://schemas.microsoft.com/office/drawing/2014/main" val="20000"/>
                    </a:ext>
                  </a:extLst>
                </a:gridCol>
                <a:gridCol w="1603299">
                  <a:extLst>
                    <a:ext uri="{9D8B030D-6E8A-4147-A177-3AD203B41FA5}">
                      <a16:colId xmlns:a16="http://schemas.microsoft.com/office/drawing/2014/main" val="20001"/>
                    </a:ext>
                  </a:extLst>
                </a:gridCol>
                <a:gridCol w="1603299">
                  <a:extLst>
                    <a:ext uri="{9D8B030D-6E8A-4147-A177-3AD203B41FA5}">
                      <a16:colId xmlns:a16="http://schemas.microsoft.com/office/drawing/2014/main" val="20002"/>
                    </a:ext>
                  </a:extLst>
                </a:gridCol>
                <a:gridCol w="1603299">
                  <a:extLst>
                    <a:ext uri="{9D8B030D-6E8A-4147-A177-3AD203B41FA5}">
                      <a16:colId xmlns:a16="http://schemas.microsoft.com/office/drawing/2014/main" val="20003"/>
                    </a:ext>
                  </a:extLst>
                </a:gridCol>
                <a:gridCol w="1603299">
                  <a:extLst>
                    <a:ext uri="{9D8B030D-6E8A-4147-A177-3AD203B41FA5}">
                      <a16:colId xmlns:a16="http://schemas.microsoft.com/office/drawing/2014/main" val="20004"/>
                    </a:ext>
                  </a:extLst>
                </a:gridCol>
                <a:gridCol w="1603299">
                  <a:extLst>
                    <a:ext uri="{9D8B030D-6E8A-4147-A177-3AD203B41FA5}">
                      <a16:colId xmlns:a16="http://schemas.microsoft.com/office/drawing/2014/main" val="20005"/>
                    </a:ext>
                  </a:extLst>
                </a:gridCol>
              </a:tblGrid>
              <a:tr h="822960">
                <a:tc>
                  <a:txBody>
                    <a:bodyPr/>
                    <a:lstStyle/>
                    <a:p>
                      <a:pPr algn="ctr"/>
                      <a:r>
                        <a:rPr lang="en-US" sz="2400" b="0" dirty="0">
                          <a:solidFill>
                            <a:srgbClr val="000000"/>
                          </a:solidFill>
                        </a:rPr>
                        <a:t>B.C.</a:t>
                      </a:r>
                      <a:r>
                        <a:rPr lang="en-US" sz="2400" b="0" baseline="0" dirty="0">
                          <a:solidFill>
                            <a:srgbClr val="000000"/>
                          </a:solidFill>
                        </a:rPr>
                        <a:t> </a:t>
                      </a:r>
                      <a:r>
                        <a:rPr lang="en-US" sz="2400" b="0" dirty="0">
                          <a:solidFill>
                            <a:srgbClr val="000000"/>
                          </a:solidFill>
                        </a:rPr>
                        <a:t>Indicators</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dirty="0">
                          <a:solidFill>
                            <a:srgbClr val="000000"/>
                          </a:solidFill>
                        </a:rPr>
                        <a:t>2015</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dirty="0">
                          <a:solidFill>
                            <a:srgbClr val="000000"/>
                          </a:solidFill>
                        </a:rPr>
                        <a:t>2016 f</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dirty="0">
                          <a:solidFill>
                            <a:srgbClr val="000000"/>
                          </a:solidFill>
                        </a:rPr>
                        <a:t>2016 a</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dirty="0">
                          <a:solidFill>
                            <a:srgbClr val="000000"/>
                          </a:solidFill>
                        </a:rPr>
                        <a:t>Diff.</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b="0" dirty="0">
                          <a:solidFill>
                            <a:srgbClr val="000000"/>
                          </a:solidFill>
                        </a:rPr>
                        <a:t>Trend</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822960">
                <a:tc>
                  <a:txBody>
                    <a:bodyPr/>
                    <a:lstStyle/>
                    <a:p>
                      <a:pPr marL="182880"/>
                      <a:r>
                        <a:rPr lang="en-US" sz="2400" b="0" dirty="0">
                          <a:solidFill>
                            <a:srgbClr val="000000"/>
                          </a:solidFill>
                        </a:rPr>
                        <a:t>Housing sales, </a:t>
                      </a:r>
                      <a:r>
                        <a:rPr lang="en-US" sz="2200" b="0" dirty="0">
                          <a:solidFill>
                            <a:srgbClr val="000000"/>
                          </a:solidFill>
                        </a:rPr>
                        <a:t>% change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22.0</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10.0</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9.5</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0.5</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Y</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822960">
                <a:tc>
                  <a:txBody>
                    <a:bodyPr/>
                    <a:lstStyle/>
                    <a:p>
                      <a:pPr marL="182880"/>
                      <a:r>
                        <a:rPr lang="en-US" sz="2400" b="0" dirty="0">
                          <a:solidFill>
                            <a:srgbClr val="000000"/>
                          </a:solidFill>
                        </a:rPr>
                        <a:t>Housing starts, </a:t>
                      </a:r>
                      <a:r>
                        <a:rPr lang="en-US" sz="2200" b="0" dirty="0">
                          <a:solidFill>
                            <a:srgbClr val="000000"/>
                          </a:solidFill>
                        </a:rPr>
                        <a:t>% change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11.9</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15.0</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32.0</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-17.0</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Y</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822960">
                <a:tc>
                  <a:txBody>
                    <a:bodyPr/>
                    <a:lstStyle/>
                    <a:p>
                      <a:pPr marL="182880"/>
                      <a:r>
                        <a:rPr lang="en-US" sz="2400" b="0" dirty="0">
                          <a:solidFill>
                            <a:srgbClr val="000000"/>
                          </a:solidFill>
                        </a:rPr>
                        <a:t>Average sale price, </a:t>
                      </a:r>
                      <a:r>
                        <a:rPr lang="en-US" sz="2200" b="0" dirty="0">
                          <a:solidFill>
                            <a:srgbClr val="000000"/>
                          </a:solidFill>
                        </a:rPr>
                        <a:t>% change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12.0</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16.0</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8.6</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5.4</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N</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822960">
                <a:tc>
                  <a:txBody>
                    <a:bodyPr/>
                    <a:lstStyle/>
                    <a:p>
                      <a:pPr marL="182880"/>
                      <a:r>
                        <a:rPr lang="en-US" sz="2400" b="0" dirty="0">
                          <a:solidFill>
                            <a:srgbClr val="000000"/>
                          </a:solidFill>
                        </a:rPr>
                        <a:t>Lower mainland HPI, </a:t>
                      </a:r>
                      <a:r>
                        <a:rPr lang="en-US" sz="2200" b="0" dirty="0">
                          <a:solidFill>
                            <a:srgbClr val="000000"/>
                          </a:solidFill>
                        </a:rPr>
                        <a:t>% change</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10.2</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14.0</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26.6</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-12.6</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2400" b="0" dirty="0">
                          <a:solidFill>
                            <a:srgbClr val="000000"/>
                          </a:solidFill>
                        </a:rPr>
                        <a:t>Y</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822960">
                <a:tc>
                  <a:txBody>
                    <a:bodyPr/>
                    <a:lstStyle/>
                    <a:p>
                      <a:pPr marL="182880"/>
                      <a:r>
                        <a:rPr lang="en-US" sz="2400" b="0" dirty="0">
                          <a:solidFill>
                            <a:srgbClr val="000000"/>
                          </a:solidFill>
                        </a:rPr>
                        <a:t>Private rental</a:t>
                      </a:r>
                      <a:r>
                        <a:rPr lang="en-US" sz="2400" b="0" baseline="0" dirty="0">
                          <a:solidFill>
                            <a:srgbClr val="000000"/>
                          </a:solidFill>
                        </a:rPr>
                        <a:t> apt. vacancy rate</a:t>
                      </a:r>
                      <a:r>
                        <a:rPr lang="en-US" sz="2400" b="0" dirty="0">
                          <a:solidFill>
                            <a:srgbClr val="000000"/>
                          </a:solidFill>
                        </a:rPr>
                        <a:t>,   %, Oct.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1.2</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0.8</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1.3</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-0.5</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400" b="0" dirty="0">
                          <a:solidFill>
                            <a:srgbClr val="000000"/>
                          </a:solidFill>
                        </a:rPr>
                        <a:t>N</a:t>
                      </a:r>
                    </a:p>
                  </a:txBody>
                  <a:tcPr marL="0" marR="585216"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5" name="TextBox 4"/>
          <p:cNvSpPr txBox="1"/>
          <p:nvPr/>
        </p:nvSpPr>
        <p:spPr>
          <a:xfrm>
            <a:off x="861459" y="6753212"/>
            <a:ext cx="6586740" cy="307777"/>
          </a:xfrm>
          <a:prstGeom prst="rect">
            <a:avLst/>
          </a:prstGeom>
          <a:noFill/>
        </p:spPr>
        <p:txBody>
          <a:bodyPr wrap="none" lIns="0" tIns="0" rIns="0" bIns="0" rtlCol="0">
            <a:spAutoFit/>
          </a:bodyPr>
          <a:lstStyle/>
          <a:p>
            <a:r>
              <a:rPr lang="en-US" sz="2000" dirty="0">
                <a:solidFill>
                  <a:srgbClr val="000000"/>
                </a:solidFill>
              </a:rPr>
              <a:t>Source:  CREA, CMHC,  C1CU.   f = forecast,  a = actual. </a:t>
            </a:r>
          </a:p>
        </p:txBody>
      </p:sp>
    </p:spTree>
    <p:extLst>
      <p:ext uri="{BB962C8B-B14F-4D97-AF65-F5344CB8AC3E}">
        <p14:creationId xmlns:p14="http://schemas.microsoft.com/office/powerpoint/2010/main" val="845009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510" y="458814"/>
            <a:ext cx="12715556" cy="814812"/>
          </a:xfrm>
        </p:spPr>
        <p:txBody>
          <a:bodyPr/>
          <a:lstStyle/>
          <a:p>
            <a:r>
              <a:rPr lang="en-US" sz="4000" dirty="0"/>
              <a:t>Growth turns up</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24166271"/>
              </p:ext>
            </p:extLst>
          </p:nvPr>
        </p:nvGraphicFramePr>
        <p:xfrm>
          <a:off x="919414" y="2127421"/>
          <a:ext cx="13146541" cy="510940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033510" y="1843414"/>
            <a:ext cx="2039020" cy="276999"/>
          </a:xfrm>
          <a:prstGeom prst="rect">
            <a:avLst/>
          </a:prstGeom>
          <a:noFill/>
        </p:spPr>
        <p:txBody>
          <a:bodyPr wrap="none" lIns="0" tIns="0" rIns="0" bIns="0" rtlCol="0">
            <a:spAutoFit/>
          </a:bodyPr>
          <a:lstStyle/>
          <a:p>
            <a:r>
              <a:rPr lang="en-US" sz="1800" dirty="0">
                <a:solidFill>
                  <a:srgbClr val="000000"/>
                </a:solidFill>
              </a:rPr>
              <a:t>Per cent change y/y</a:t>
            </a:r>
          </a:p>
        </p:txBody>
      </p:sp>
      <p:sp>
        <p:nvSpPr>
          <p:cNvPr id="12" name="TextBox 11"/>
          <p:cNvSpPr txBox="1"/>
          <p:nvPr/>
        </p:nvSpPr>
        <p:spPr>
          <a:xfrm>
            <a:off x="1081775" y="7336807"/>
            <a:ext cx="12619025" cy="276999"/>
          </a:xfrm>
          <a:prstGeom prst="rect">
            <a:avLst/>
          </a:prstGeom>
          <a:noFill/>
        </p:spPr>
        <p:txBody>
          <a:bodyPr wrap="square" lIns="0" tIns="0" rIns="0" bIns="0" rtlCol="0">
            <a:spAutoFit/>
          </a:bodyPr>
          <a:lstStyle/>
          <a:p>
            <a:r>
              <a:rPr lang="en-US" sz="1800" dirty="0">
                <a:solidFill>
                  <a:srgbClr val="000000"/>
                </a:solidFill>
              </a:rPr>
              <a:t>Source: Statistics Canada, Central 1 Credit Union.                                                                                            Latest: Q3-16  </a:t>
            </a:r>
          </a:p>
        </p:txBody>
      </p:sp>
      <p:sp>
        <p:nvSpPr>
          <p:cNvPr id="3" name="TextBox 2"/>
          <p:cNvSpPr txBox="1"/>
          <p:nvPr/>
        </p:nvSpPr>
        <p:spPr>
          <a:xfrm>
            <a:off x="919414" y="1273626"/>
            <a:ext cx="11361579" cy="562779"/>
          </a:xfrm>
          <a:prstGeom prst="rect">
            <a:avLst/>
          </a:prstGeom>
          <a:noFill/>
        </p:spPr>
        <p:txBody>
          <a:bodyPr wrap="square" lIns="130615" tIns="65308" rIns="130615" bIns="65308" rtlCol="0">
            <a:spAutoFit/>
          </a:bodyPr>
          <a:lstStyle/>
          <a:p>
            <a:r>
              <a:rPr lang="en-US" sz="2800" dirty="0">
                <a:solidFill>
                  <a:srgbClr val="000000"/>
                </a:solidFill>
              </a:rPr>
              <a:t>Population Growth Quarterly: British Columbia</a:t>
            </a:r>
          </a:p>
        </p:txBody>
      </p:sp>
    </p:spTree>
    <p:extLst>
      <p:ext uri="{BB962C8B-B14F-4D97-AF65-F5344CB8AC3E}">
        <p14:creationId xmlns:p14="http://schemas.microsoft.com/office/powerpoint/2010/main" val="198570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414" y="458814"/>
            <a:ext cx="12715556" cy="814812"/>
          </a:xfrm>
        </p:spPr>
        <p:txBody>
          <a:bodyPr/>
          <a:lstStyle/>
          <a:p>
            <a:r>
              <a:rPr lang="en-US" sz="4000" dirty="0"/>
              <a:t>International returns to trend; interprovincial rising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1734019"/>
              </p:ext>
            </p:extLst>
          </p:nvPr>
        </p:nvGraphicFramePr>
        <p:xfrm>
          <a:off x="919414" y="2062913"/>
          <a:ext cx="13146541" cy="516084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020448" y="1785914"/>
            <a:ext cx="2115964" cy="276999"/>
          </a:xfrm>
          <a:prstGeom prst="rect">
            <a:avLst/>
          </a:prstGeom>
          <a:noFill/>
        </p:spPr>
        <p:txBody>
          <a:bodyPr wrap="none" lIns="0" tIns="0" rIns="0" bIns="0" rtlCol="0">
            <a:spAutoFit/>
          </a:bodyPr>
          <a:lstStyle/>
          <a:p>
            <a:r>
              <a:rPr lang="en-US" sz="1800" dirty="0">
                <a:solidFill>
                  <a:srgbClr val="000000"/>
                </a:solidFill>
              </a:rPr>
              <a:t>Persons - thousands</a:t>
            </a:r>
          </a:p>
        </p:txBody>
      </p:sp>
      <p:sp>
        <p:nvSpPr>
          <p:cNvPr id="12" name="TextBox 11"/>
          <p:cNvSpPr txBox="1"/>
          <p:nvPr/>
        </p:nvSpPr>
        <p:spPr>
          <a:xfrm>
            <a:off x="1149947" y="7351175"/>
            <a:ext cx="9553962" cy="276999"/>
          </a:xfrm>
          <a:prstGeom prst="rect">
            <a:avLst/>
          </a:prstGeom>
          <a:noFill/>
        </p:spPr>
        <p:txBody>
          <a:bodyPr wrap="none" lIns="0" tIns="0" rIns="0" bIns="0" rtlCol="0">
            <a:spAutoFit/>
          </a:bodyPr>
          <a:lstStyle/>
          <a:p>
            <a:r>
              <a:rPr lang="en-US" sz="1800" dirty="0">
                <a:solidFill>
                  <a:srgbClr val="000000"/>
                </a:solidFill>
              </a:rPr>
              <a:t>Source: Statistics Canada, Central 1 Credit Union. Note: 4-qtr. moving total.  Latest: Q3-16  </a:t>
            </a:r>
          </a:p>
        </p:txBody>
      </p:sp>
      <p:sp>
        <p:nvSpPr>
          <p:cNvPr id="3" name="TextBox 2"/>
          <p:cNvSpPr txBox="1"/>
          <p:nvPr/>
        </p:nvSpPr>
        <p:spPr>
          <a:xfrm>
            <a:off x="827974" y="1223135"/>
            <a:ext cx="11361579" cy="562779"/>
          </a:xfrm>
          <a:prstGeom prst="rect">
            <a:avLst/>
          </a:prstGeom>
          <a:noFill/>
        </p:spPr>
        <p:txBody>
          <a:bodyPr wrap="square" lIns="130615" tIns="65308" rIns="130615" bIns="65308" rtlCol="0">
            <a:spAutoFit/>
          </a:bodyPr>
          <a:lstStyle/>
          <a:p>
            <a:r>
              <a:rPr lang="en-US" sz="2800" dirty="0">
                <a:solidFill>
                  <a:srgbClr val="000000"/>
                </a:solidFill>
              </a:rPr>
              <a:t>Population Growth Components Quarterly: British Columbia</a:t>
            </a:r>
          </a:p>
        </p:txBody>
      </p:sp>
    </p:spTree>
    <p:extLst>
      <p:ext uri="{BB962C8B-B14F-4D97-AF65-F5344CB8AC3E}">
        <p14:creationId xmlns:p14="http://schemas.microsoft.com/office/powerpoint/2010/main" val="1230938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3510" y="517299"/>
            <a:ext cx="12715556" cy="814812"/>
          </a:xfrm>
        </p:spPr>
        <p:txBody>
          <a:bodyPr/>
          <a:lstStyle/>
          <a:p>
            <a:r>
              <a:rPr lang="en-US" sz="4000" dirty="0"/>
              <a:t>B.C. gaining from Alberta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7370135"/>
              </p:ext>
            </p:extLst>
          </p:nvPr>
        </p:nvGraphicFramePr>
        <p:xfrm>
          <a:off x="919414" y="2138865"/>
          <a:ext cx="13146541" cy="513922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033510" y="1861866"/>
            <a:ext cx="2115964" cy="276999"/>
          </a:xfrm>
          <a:prstGeom prst="rect">
            <a:avLst/>
          </a:prstGeom>
          <a:noFill/>
        </p:spPr>
        <p:txBody>
          <a:bodyPr wrap="none" lIns="0" tIns="0" rIns="0" bIns="0" rtlCol="0">
            <a:spAutoFit/>
          </a:bodyPr>
          <a:lstStyle/>
          <a:p>
            <a:r>
              <a:rPr lang="en-US" sz="1800" dirty="0">
                <a:solidFill>
                  <a:srgbClr val="000000"/>
                </a:solidFill>
              </a:rPr>
              <a:t>Persons - thousands</a:t>
            </a:r>
          </a:p>
        </p:txBody>
      </p:sp>
      <p:sp>
        <p:nvSpPr>
          <p:cNvPr id="12" name="TextBox 11"/>
          <p:cNvSpPr txBox="1"/>
          <p:nvPr/>
        </p:nvSpPr>
        <p:spPr>
          <a:xfrm>
            <a:off x="1033510" y="7278089"/>
            <a:ext cx="9656490" cy="276999"/>
          </a:xfrm>
          <a:prstGeom prst="rect">
            <a:avLst/>
          </a:prstGeom>
          <a:noFill/>
        </p:spPr>
        <p:txBody>
          <a:bodyPr wrap="none" lIns="0" tIns="0" rIns="0" bIns="0" rtlCol="0">
            <a:spAutoFit/>
          </a:bodyPr>
          <a:lstStyle/>
          <a:p>
            <a:r>
              <a:rPr lang="en-US" sz="1800" dirty="0">
                <a:solidFill>
                  <a:srgbClr val="000000"/>
                </a:solidFill>
              </a:rPr>
              <a:t>Source: Statistics Canada, Central 1 Credit Union. Note: Seasonally adjusted.   Latest: Q3-16 </a:t>
            </a:r>
          </a:p>
        </p:txBody>
      </p:sp>
      <p:sp>
        <p:nvSpPr>
          <p:cNvPr id="3" name="TextBox 2"/>
          <p:cNvSpPr txBox="1"/>
          <p:nvPr/>
        </p:nvSpPr>
        <p:spPr>
          <a:xfrm>
            <a:off x="919414" y="1300968"/>
            <a:ext cx="11361579" cy="562779"/>
          </a:xfrm>
          <a:prstGeom prst="rect">
            <a:avLst/>
          </a:prstGeom>
          <a:noFill/>
        </p:spPr>
        <p:txBody>
          <a:bodyPr wrap="square" lIns="130615" tIns="65308" rIns="130615" bIns="65308" rtlCol="0">
            <a:spAutoFit/>
          </a:bodyPr>
          <a:lstStyle/>
          <a:p>
            <a:r>
              <a:rPr lang="en-US" sz="2800" dirty="0">
                <a:solidFill>
                  <a:srgbClr val="000000"/>
                </a:solidFill>
              </a:rPr>
              <a:t>B.C. / Alberta Interprovincial Migration</a:t>
            </a:r>
          </a:p>
        </p:txBody>
      </p:sp>
    </p:spTree>
    <p:extLst>
      <p:ext uri="{BB962C8B-B14F-4D97-AF65-F5344CB8AC3E}">
        <p14:creationId xmlns:p14="http://schemas.microsoft.com/office/powerpoint/2010/main" val="4063484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2953" y="423543"/>
            <a:ext cx="13241514" cy="738764"/>
          </a:xfrm>
        </p:spPr>
        <p:txBody>
          <a:bodyPr/>
          <a:lstStyle/>
          <a:p>
            <a:r>
              <a:rPr lang="en-US" sz="4000" dirty="0"/>
              <a:t>Exports advancing; large recent gains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4976239"/>
              </p:ext>
            </p:extLst>
          </p:nvPr>
        </p:nvGraphicFramePr>
        <p:xfrm>
          <a:off x="919414" y="2069899"/>
          <a:ext cx="13097032" cy="503530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082952" y="1792900"/>
            <a:ext cx="3878791" cy="276999"/>
          </a:xfrm>
          <a:prstGeom prst="rect">
            <a:avLst/>
          </a:prstGeom>
          <a:noFill/>
        </p:spPr>
        <p:txBody>
          <a:bodyPr wrap="square" lIns="0" tIns="0" rIns="0" bIns="0" rtlCol="0">
            <a:spAutoFit/>
          </a:bodyPr>
          <a:lstStyle/>
          <a:p>
            <a:r>
              <a:rPr lang="en-US" sz="1800" dirty="0">
                <a:solidFill>
                  <a:srgbClr val="000000"/>
                </a:solidFill>
              </a:rPr>
              <a:t>Dollars - billions </a:t>
            </a:r>
          </a:p>
        </p:txBody>
      </p:sp>
      <p:sp>
        <p:nvSpPr>
          <p:cNvPr id="7" name="Content Placeholder 2"/>
          <p:cNvSpPr txBox="1">
            <a:spLocks/>
          </p:cNvSpPr>
          <p:nvPr/>
        </p:nvSpPr>
        <p:spPr>
          <a:xfrm>
            <a:off x="7958201" y="1354642"/>
            <a:ext cx="6366266" cy="5715000"/>
          </a:xfrm>
          <a:prstGeom prst="rect">
            <a:avLst/>
          </a:prstGeom>
        </p:spPr>
        <p:txBody>
          <a:bodyPr vert="horz" lIns="0" tIns="0" rIns="0" bIns="0" rtlCol="0">
            <a:noAutofit/>
          </a:bodyPr>
          <a:lstStyle>
            <a:lvl1pPr marL="228600" indent="-228600" algn="l" defTabSz="914400" rtl="0" eaLnBrk="1" latinLnBrk="0" hangingPunct="1">
              <a:lnSpc>
                <a:spcPct val="100000"/>
              </a:lnSpc>
              <a:spcBef>
                <a:spcPts val="0"/>
              </a:spcBef>
              <a:spcAft>
                <a:spcPts val="300"/>
              </a:spcAft>
              <a:buSzPct val="90000"/>
              <a:buFont typeface="Wingdings" pitchFamily="2" charset="2"/>
              <a:buChar char="§"/>
              <a:defRPr sz="2200" kern="1200">
                <a:solidFill>
                  <a:schemeClr val="tx1"/>
                </a:solidFill>
                <a:latin typeface="Arial" pitchFamily="34" charset="0"/>
                <a:ea typeface="+mn-ea"/>
                <a:cs typeface="Arial" pitchFamily="34" charset="0"/>
              </a:defRPr>
            </a:lvl1pPr>
            <a:lvl2pPr marL="511175" indent="-282575" algn="l" defTabSz="914400" rtl="0" eaLnBrk="1" latinLnBrk="0" hangingPunct="1">
              <a:lnSpc>
                <a:spcPct val="100000"/>
              </a:lnSpc>
              <a:spcBef>
                <a:spcPct val="20000"/>
              </a:spcBef>
              <a:spcAft>
                <a:spcPts val="300"/>
              </a:spcAft>
              <a:buFont typeface="Arial" pitchFamily="34" charset="0"/>
              <a:buChar char="‒"/>
              <a:defRPr sz="2000" kern="1200">
                <a:solidFill>
                  <a:schemeClr val="tx1"/>
                </a:solidFill>
                <a:latin typeface="Arial" pitchFamily="34" charset="0"/>
                <a:ea typeface="+mn-ea"/>
                <a:cs typeface="Arial" pitchFamily="34" charset="0"/>
              </a:defRPr>
            </a:lvl2pPr>
            <a:lvl3pPr marL="685800" indent="-174625" algn="l" defTabSz="914400" rtl="0" eaLnBrk="1" latinLnBrk="0" hangingPunct="1">
              <a:lnSpc>
                <a:spcPct val="100000"/>
              </a:lnSpc>
              <a:spcBef>
                <a:spcPct val="20000"/>
              </a:spcBef>
              <a:spcAft>
                <a:spcPts val="300"/>
              </a:spcAft>
              <a:buFont typeface="Arial" pitchFamily="34" charset="0"/>
              <a:buChar char="•"/>
              <a:defRPr sz="1800" kern="1200">
                <a:solidFill>
                  <a:schemeClr val="tx1"/>
                </a:solidFill>
                <a:latin typeface="Arial" pitchFamily="34" charset="0"/>
                <a:ea typeface="+mn-ea"/>
                <a:cs typeface="Arial" pitchFamily="34" charset="0"/>
              </a:defRPr>
            </a:lvl3pPr>
            <a:lvl4pPr marL="914400" indent="-228600" algn="l" defTabSz="914400" rtl="0" eaLnBrk="1" latinLnBrk="0" hangingPunct="1">
              <a:lnSpc>
                <a:spcPct val="100000"/>
              </a:lnSpc>
              <a:spcBef>
                <a:spcPct val="20000"/>
              </a:spcBef>
              <a:spcAft>
                <a:spcPts val="300"/>
              </a:spcAft>
              <a:buFont typeface="Arial" pitchFamily="34" charset="0"/>
              <a:buChar char="–"/>
              <a:defRPr sz="1600" kern="1200">
                <a:solidFill>
                  <a:schemeClr val="tx1"/>
                </a:solidFill>
                <a:latin typeface="Arial" pitchFamily="34" charset="0"/>
                <a:ea typeface="+mn-ea"/>
                <a:cs typeface="Arial" pitchFamily="34" charset="0"/>
              </a:defRPr>
            </a:lvl4pPr>
            <a:lvl5pPr marL="1143000" indent="-228600" algn="l" defTabSz="914400" rtl="0" eaLnBrk="1" latinLnBrk="0" hangingPunct="1">
              <a:lnSpc>
                <a:spcPct val="100000"/>
              </a:lnSpc>
              <a:spcBef>
                <a:spcPct val="20000"/>
              </a:spcBef>
              <a:spcAft>
                <a:spcPts val="300"/>
              </a:spcAft>
              <a:buFont typeface="Arial" pitchFamily="34"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ts val="4286"/>
              </a:lnSpc>
            </a:pPr>
            <a:endParaRPr lang="en-US" dirty="0"/>
          </a:p>
        </p:txBody>
      </p:sp>
      <p:sp>
        <p:nvSpPr>
          <p:cNvPr id="8" name="TextBox 7"/>
          <p:cNvSpPr txBox="1"/>
          <p:nvPr/>
        </p:nvSpPr>
        <p:spPr>
          <a:xfrm>
            <a:off x="1082952" y="7228233"/>
            <a:ext cx="15414476" cy="276999"/>
          </a:xfrm>
          <a:prstGeom prst="rect">
            <a:avLst/>
          </a:prstGeom>
          <a:noFill/>
        </p:spPr>
        <p:txBody>
          <a:bodyPr wrap="none" lIns="0" tIns="0" rIns="0" bIns="0" rtlCol="0">
            <a:spAutoFit/>
          </a:bodyPr>
          <a:lstStyle>
            <a:defPPr>
              <a:defRPr lang="en-US"/>
            </a:defPPr>
            <a:lvl1pPr>
              <a:defRPr sz="2000" b="1"/>
            </a:lvl1pPr>
          </a:lstStyle>
          <a:p>
            <a:r>
              <a:rPr lang="en-US" sz="1800" b="0" dirty="0">
                <a:solidFill>
                  <a:srgbClr val="000000"/>
                </a:solidFill>
              </a:rPr>
              <a:t>Source: Statistics Canada, Central 1 Credit Union. Note: Seasonally adjusted three-month moving averages. Latest: Nov-16                                     </a:t>
            </a:r>
          </a:p>
        </p:txBody>
      </p:sp>
      <p:sp>
        <p:nvSpPr>
          <p:cNvPr id="9" name="TextBox 8"/>
          <p:cNvSpPr txBox="1"/>
          <p:nvPr/>
        </p:nvSpPr>
        <p:spPr>
          <a:xfrm>
            <a:off x="919414" y="1194560"/>
            <a:ext cx="11361579" cy="562779"/>
          </a:xfrm>
          <a:prstGeom prst="rect">
            <a:avLst/>
          </a:prstGeom>
          <a:noFill/>
        </p:spPr>
        <p:txBody>
          <a:bodyPr wrap="square" lIns="130615" tIns="65308" rIns="130615" bIns="65308" rtlCol="0">
            <a:spAutoFit/>
          </a:bodyPr>
          <a:lstStyle/>
          <a:p>
            <a:r>
              <a:rPr lang="en-US" sz="2800" dirty="0">
                <a:solidFill>
                  <a:srgbClr val="000000"/>
                </a:solidFill>
              </a:rPr>
              <a:t>International Merchandise Exports: British Columbia</a:t>
            </a:r>
          </a:p>
        </p:txBody>
      </p:sp>
    </p:spTree>
    <p:extLst>
      <p:ext uri="{BB962C8B-B14F-4D97-AF65-F5344CB8AC3E}">
        <p14:creationId xmlns:p14="http://schemas.microsoft.com/office/powerpoint/2010/main" val="29618557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C1 Widescreen">
  <a:themeElements>
    <a:clrScheme name="Central1">
      <a:dk1>
        <a:srgbClr val="424143"/>
      </a:dk1>
      <a:lt1>
        <a:srgbClr val="FFFFFF"/>
      </a:lt1>
      <a:dk2>
        <a:srgbClr val="92981B"/>
      </a:dk2>
      <a:lt2>
        <a:srgbClr val="FFFFFF"/>
      </a:lt2>
      <a:accent1>
        <a:srgbClr val="625F09"/>
      </a:accent1>
      <a:accent2>
        <a:srgbClr val="F79224"/>
      </a:accent2>
      <a:accent3>
        <a:srgbClr val="0093BE"/>
      </a:accent3>
      <a:accent4>
        <a:srgbClr val="4F408E"/>
      </a:accent4>
      <a:accent5>
        <a:srgbClr val="FDB714"/>
      </a:accent5>
      <a:accent6>
        <a:srgbClr val="64CBE8"/>
      </a:accent6>
      <a:hlink>
        <a:srgbClr val="716FB3"/>
      </a:hlink>
      <a:folHlink>
        <a:srgbClr val="E6E7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Econ-Central 1">
      <a:dk1>
        <a:srgbClr val="FFFFFF"/>
      </a:dk1>
      <a:lt1>
        <a:srgbClr val="FFFFFF"/>
      </a:lt1>
      <a:dk2>
        <a:srgbClr val="666600"/>
      </a:dk2>
      <a:lt2>
        <a:srgbClr val="666600"/>
      </a:lt2>
      <a:accent1>
        <a:srgbClr val="F60219"/>
      </a:accent1>
      <a:accent2>
        <a:srgbClr val="FFFF00"/>
      </a:accent2>
      <a:accent3>
        <a:srgbClr val="45FA2A"/>
      </a:accent3>
      <a:accent4>
        <a:srgbClr val="FFB100"/>
      </a:accent4>
      <a:accent5>
        <a:srgbClr val="4BE3FC"/>
      </a:accent5>
      <a:accent6>
        <a:srgbClr val="6D53ED"/>
      </a:accent6>
      <a:hlink>
        <a:srgbClr val="2D22FB"/>
      </a:hlink>
      <a:folHlink>
        <a:srgbClr val="9502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Econ-Central 1">
      <a:dk1>
        <a:srgbClr val="FFFFFF"/>
      </a:dk1>
      <a:lt1>
        <a:srgbClr val="FFFFFF"/>
      </a:lt1>
      <a:dk2>
        <a:srgbClr val="666600"/>
      </a:dk2>
      <a:lt2>
        <a:srgbClr val="666600"/>
      </a:lt2>
      <a:accent1>
        <a:srgbClr val="F60219"/>
      </a:accent1>
      <a:accent2>
        <a:srgbClr val="FFFF00"/>
      </a:accent2>
      <a:accent3>
        <a:srgbClr val="45FA2A"/>
      </a:accent3>
      <a:accent4>
        <a:srgbClr val="FFB100"/>
      </a:accent4>
      <a:accent5>
        <a:srgbClr val="4BE3FC"/>
      </a:accent5>
      <a:accent6>
        <a:srgbClr val="6D53ED"/>
      </a:accent6>
      <a:hlink>
        <a:srgbClr val="2D22FB"/>
      </a:hlink>
      <a:folHlink>
        <a:srgbClr val="9502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C1 Widescreen.potx</Template>
  <TotalTime>46931</TotalTime>
  <Words>2781</Words>
  <Application>Microsoft Office PowerPoint</Application>
  <PresentationFormat>Custom</PresentationFormat>
  <Paragraphs>434</Paragraphs>
  <Slides>36</Slides>
  <Notes>30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36</vt:i4>
      </vt:variant>
    </vt:vector>
  </HeadingPairs>
  <TitlesOfParts>
    <vt:vector size="43" baseType="lpstr">
      <vt:lpstr>ＭＳ Ｐゴシック</vt:lpstr>
      <vt:lpstr>Arial</vt:lpstr>
      <vt:lpstr>Calibri</vt:lpstr>
      <vt:lpstr>Wingdings</vt:lpstr>
      <vt:lpstr>C1 Widescreen</vt:lpstr>
      <vt:lpstr>Office Theme</vt:lpstr>
      <vt:lpstr>1_Office Theme</vt:lpstr>
      <vt:lpstr>PowerPoint Presentation</vt:lpstr>
      <vt:lpstr>Economic Update   and Outlook  Mortgage Investment Association of British Columbia  </vt:lpstr>
      <vt:lpstr>Outline:</vt:lpstr>
      <vt:lpstr>Review of 2016 economic forecasts</vt:lpstr>
      <vt:lpstr>Review of 2016 housing forecasts</vt:lpstr>
      <vt:lpstr>Growth turns up</vt:lpstr>
      <vt:lpstr>International returns to trend; interprovincial rising </vt:lpstr>
      <vt:lpstr>B.C. gaining from Alberta</vt:lpstr>
      <vt:lpstr>Exports advancing; large recent gains </vt:lpstr>
      <vt:lpstr>Rising trend </vt:lpstr>
      <vt:lpstr>Retail sales up 6% this year</vt:lpstr>
      <vt:lpstr>Private investment off recent high</vt:lpstr>
      <vt:lpstr>Cyclical sales pattern – at or near the peak?</vt:lpstr>
      <vt:lpstr>Long term rising trend, cyclical upswing underway</vt:lpstr>
      <vt:lpstr>Price cycles</vt:lpstr>
      <vt:lpstr>Recent housing market trends: B.C.</vt:lpstr>
      <vt:lpstr>Recent housing market trends: Lower Mainland REBs</vt:lpstr>
      <vt:lpstr>Sharp drop in average sale price with foreign buyer tax </vt:lpstr>
      <vt:lpstr>Sharp drop in average sale price with foreign buyer tax </vt:lpstr>
      <vt:lpstr>Prices declining</vt:lpstr>
      <vt:lpstr>New construction supply responding</vt:lpstr>
      <vt:lpstr>First-time buyers roughly 20 per cent of market</vt:lpstr>
      <vt:lpstr>Global economy improving heading into 2017  </vt:lpstr>
      <vt:lpstr>MAKE AMERICA GREAT AGAIN – Policymaking in 140 characters; 24/7.  </vt:lpstr>
      <vt:lpstr>Election Impact:</vt:lpstr>
      <vt:lpstr>PowerPoint Presentation</vt:lpstr>
      <vt:lpstr>USD strength; China’s currency - manipulated?</vt:lpstr>
      <vt:lpstr>Lower unemployment rate; wages rising faster</vt:lpstr>
      <vt:lpstr>Forecasters expect higher rates  </vt:lpstr>
      <vt:lpstr>Less oversupply ahead</vt:lpstr>
      <vt:lpstr>Modest price expectations   </vt:lpstr>
      <vt:lpstr>Modest growth pickup in 2017</vt:lpstr>
      <vt:lpstr>PowerPoint Presentation</vt:lpstr>
      <vt:lpstr>2017 Economic Forecasts</vt:lpstr>
      <vt:lpstr>2017 Housing Forecasts</vt:lpstr>
      <vt:lpstr>Thank you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to go here, line 1 Title continues here, line 2 Title Continues here, line 3</dc:title>
  <dc:creator>USER</dc:creator>
  <cp:lastModifiedBy>Helmut Pastrick</cp:lastModifiedBy>
  <cp:revision>2217</cp:revision>
  <cp:lastPrinted>2017-01-17T01:41:15Z</cp:lastPrinted>
  <dcterms:created xsi:type="dcterms:W3CDTF">2013-10-09T03:12:32Z</dcterms:created>
  <dcterms:modified xsi:type="dcterms:W3CDTF">2017-01-17T19:07:57Z</dcterms:modified>
</cp:coreProperties>
</file>